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Ex1.xml" ContentType="application/vnd.ms-office.chartex+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1.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2.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836"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embeddedFontLst>
    <p:embeddedFont>
      <p:font typeface="Algerian" panose="04020705040A02060702" pitchFamily="82" charset="0"/>
      <p:regular r:id="rId20"/>
    </p:embeddedFont>
    <p:embeddedFont>
      <p:font typeface="Arial Black" panose="020B0A04020102020204" pitchFamily="34" charset="0"/>
      <p:regular r:id="rId21"/>
      <p:bold r:id="rId22"/>
    </p:embeddedFont>
    <p:embeddedFont>
      <p:font typeface="Corbel" panose="020B0503020204020204" pitchFamily="34" charset="0"/>
      <p:regular r:id="rId23"/>
      <p:bold r:id="rId24"/>
      <p:italic r:id="rId25"/>
      <p:boldItalic r:id="rId26"/>
    </p:embeddedFont>
    <p:embeddedFont>
      <p:font typeface="Gill Sans" panose="020B0604020202020204" charset="0"/>
      <p:regular r:id="rId27"/>
      <p:bold r:id="rId28"/>
    </p:embeddedFont>
    <p:embeddedFont>
      <p:font typeface="Impact" panose="020B0806030902050204" pitchFamily="34" charset="0"/>
      <p:regular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p15:clr>
            <a:srgbClr val="A4A3A4"/>
          </p15:clr>
        </p15:guide>
        <p15:guide id="2" pos="3864">
          <p15:clr>
            <a:srgbClr val="A4A3A4"/>
          </p15:clr>
        </p15:guide>
        <p15:guide id="3" orient="horz" pos="1272">
          <p15:clr>
            <a:srgbClr val="A4A3A4"/>
          </p15:clr>
        </p15:guide>
        <p15:guide id="4" orient="horz" pos="2312">
          <p15:clr>
            <a:srgbClr val="A4A3A4"/>
          </p15:clr>
        </p15:guide>
        <p15:guide id="5" orient="horz" pos="1944">
          <p15:clr>
            <a:srgbClr val="A4A3A4"/>
          </p15:clr>
        </p15:guide>
        <p15:guide id="6" orient="horz" pos="232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C2ABFF-DA73-4FF7-A339-CFBFBEA40A8C}" v="4" dt="2025-11-19T14:06:14.674"/>
  </p1510:revLst>
</p1510:revInfo>
</file>

<file path=ppt/tableStyles.xml><?xml version="1.0" encoding="utf-8"?>
<a:tblStyleLst xmlns:a="http://schemas.openxmlformats.org/drawingml/2006/main" def="{26C310E8-7C40-4386-A506-0EBFE74BABCC}">
  <a:tblStyle styleId="{26C310E8-7C40-4386-A506-0EBFE74BABC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E60AEE3-42A4-4C94-A14E-FF431C7F87E7}" styleName="Table_1">
    <a:wholeTbl>
      <a:tcTxStyle b="off" i="off">
        <a:font>
          <a:latin typeface="Gill Sans Nova Light"/>
          <a:ea typeface="Gill Sans Nova Light"/>
          <a:cs typeface="Gill Sans Nova Light"/>
        </a:font>
        <a:schemeClr val="dk1"/>
      </a:tcTxStyle>
      <a:tcStyle>
        <a:tcBdr>
          <a:left>
            <a:ln w="12700" cap="flat" cmpd="sng">
              <a:solidFill>
                <a:schemeClr val="accent4"/>
              </a:solidFill>
              <a:prstDash val="solid"/>
              <a:round/>
              <a:headEnd type="none" w="sm" len="sm"/>
              <a:tailEnd type="none" w="sm" len="sm"/>
            </a:ln>
          </a:left>
          <a:right>
            <a:ln w="12700" cap="flat" cmpd="sng">
              <a:solidFill>
                <a:schemeClr val="accent4"/>
              </a:solidFill>
              <a:prstDash val="solid"/>
              <a:round/>
              <a:headEnd type="none" w="sm" len="sm"/>
              <a:tailEnd type="none" w="sm" len="sm"/>
            </a:ln>
          </a:right>
          <a:top>
            <a:ln w="12700" cap="flat" cmpd="sng">
              <a:solidFill>
                <a:schemeClr val="accent4"/>
              </a:solidFill>
              <a:prstDash val="solid"/>
              <a:round/>
              <a:headEnd type="none" w="sm" len="sm"/>
              <a:tailEnd type="none" w="sm" len="sm"/>
            </a:ln>
          </a:top>
          <a:bottom>
            <a:ln w="12700" cap="flat" cmpd="sng">
              <a:solidFill>
                <a:schemeClr val="accent4"/>
              </a:solidFill>
              <a:prstDash val="solid"/>
              <a:round/>
              <a:headEnd type="none" w="sm" len="sm"/>
              <a:tailEnd type="none" w="sm" len="sm"/>
            </a:ln>
          </a:bottom>
          <a:insideH>
            <a:ln w="12700" cap="flat" cmpd="sng">
              <a:solidFill>
                <a:schemeClr val="accent4"/>
              </a:solidFill>
              <a:prstDash val="solid"/>
              <a:round/>
              <a:headEnd type="none" w="sm" len="sm"/>
              <a:tailEnd type="none" w="sm" len="sm"/>
            </a:ln>
          </a:insideH>
          <a:insideV>
            <a:ln w="12700" cap="flat" cmpd="sng">
              <a:solidFill>
                <a:schemeClr val="accent4"/>
              </a:solidFill>
              <a:prstDash val="solid"/>
              <a:round/>
              <a:headEnd type="none" w="sm" len="sm"/>
              <a:tailEnd type="none" w="sm" len="sm"/>
            </a:ln>
          </a:insideV>
        </a:tcBdr>
        <a:fill>
          <a:solidFill>
            <a:srgbClr val="F0EFEB"/>
          </a:solidFill>
        </a:fill>
      </a:tcStyle>
    </a:wholeTbl>
    <a:band1H>
      <a:tcTxStyle/>
      <a:tcStyle>
        <a:tcBdr/>
        <a:fill>
          <a:solidFill>
            <a:srgbClr val="DFDED6"/>
          </a:solidFill>
        </a:fill>
      </a:tcStyle>
    </a:band1H>
    <a:band2H>
      <a:tcTxStyle/>
      <a:tcStyle>
        <a:tcBdr/>
      </a:tcStyle>
    </a:band2H>
    <a:band1V>
      <a:tcTxStyle/>
      <a:tcStyle>
        <a:tcBdr/>
        <a:fill>
          <a:solidFill>
            <a:srgbClr val="DFDED6"/>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4"/>
              </a:solidFill>
              <a:prstDash val="solid"/>
              <a:round/>
              <a:headEnd type="none" w="sm" len="sm"/>
              <a:tailEnd type="none" w="sm" len="sm"/>
            </a:ln>
          </a:top>
        </a:tcBdr>
        <a:fill>
          <a:solidFill>
            <a:srgbClr val="F0EFEB"/>
          </a:solidFill>
        </a:fill>
      </a:tcStyle>
    </a:lastRow>
    <a:seCell>
      <a:tcTxStyle/>
      <a:tcStyle>
        <a:tcBdr/>
      </a:tcStyle>
    </a:seCell>
    <a:swCell>
      <a:tcTxStyle/>
      <a:tcStyle>
        <a:tcBdr/>
      </a:tcStyle>
    </a:swCell>
    <a:firstRow>
      <a:tcTxStyle b="on" i="off"/>
      <a:tcStyle>
        <a:tcBdr/>
        <a:fill>
          <a:solidFill>
            <a:srgbClr val="F0EFEB"/>
          </a:solidFill>
        </a:fill>
      </a:tcStyle>
    </a:firstRow>
    <a:neCell>
      <a:tcTxStyle/>
      <a:tcStyle>
        <a:tcBdr/>
      </a:tcStyle>
    </a:neCell>
    <a:nwCell>
      <a:tcTxStyle/>
      <a:tcStyle>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43"/>
      </p:cViewPr>
      <p:guideLst>
        <p:guide orient="horz" pos="528"/>
        <p:guide pos="3864"/>
        <p:guide orient="horz" pos="1272"/>
        <p:guide orient="horz" pos="2312"/>
        <p:guide orient="horz" pos="1944"/>
        <p:guide orient="horz" pos="232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an Kumar Reddy Pyla" userId="672636a55963e56c" providerId="LiveId" clId="{3B858C80-0489-489C-9E40-B81FF035852A}"/>
    <pc:docChg chg="undo custSel modSld sldOrd">
      <pc:chgData name="Pavan Kumar Reddy Pyla" userId="672636a55963e56c" providerId="LiveId" clId="{3B858C80-0489-489C-9E40-B81FF035852A}" dt="2025-11-19T14:11:52.912" v="462" actId="1076"/>
      <pc:docMkLst>
        <pc:docMk/>
      </pc:docMkLst>
      <pc:sldChg chg="modSp mod">
        <pc:chgData name="Pavan Kumar Reddy Pyla" userId="672636a55963e56c" providerId="LiveId" clId="{3B858C80-0489-489C-9E40-B81FF035852A}" dt="2025-11-19T13:49:35.723" v="188" actId="20577"/>
        <pc:sldMkLst>
          <pc:docMk/>
          <pc:sldMk cId="0" sldId="258"/>
        </pc:sldMkLst>
        <pc:spChg chg="mod">
          <ac:chgData name="Pavan Kumar Reddy Pyla" userId="672636a55963e56c" providerId="LiveId" clId="{3B858C80-0489-489C-9E40-B81FF035852A}" dt="2025-11-19T13:41:54.055" v="124" actId="108"/>
          <ac:spMkLst>
            <pc:docMk/>
            <pc:sldMk cId="0" sldId="258"/>
            <ac:spMk id="131" creationId="{00000000-0000-0000-0000-000000000000}"/>
          </ac:spMkLst>
        </pc:spChg>
        <pc:spChg chg="mod">
          <ac:chgData name="Pavan Kumar Reddy Pyla" userId="672636a55963e56c" providerId="LiveId" clId="{3B858C80-0489-489C-9E40-B81FF035852A}" dt="2025-11-19T13:49:35.723" v="188" actId="20577"/>
          <ac:spMkLst>
            <pc:docMk/>
            <pc:sldMk cId="0" sldId="258"/>
            <ac:spMk id="133" creationId="{00000000-0000-0000-0000-000000000000}"/>
          </ac:spMkLst>
        </pc:spChg>
      </pc:sldChg>
      <pc:sldChg chg="modSp mod ord">
        <pc:chgData name="Pavan Kumar Reddy Pyla" userId="672636a55963e56c" providerId="LiveId" clId="{3B858C80-0489-489C-9E40-B81FF035852A}" dt="2025-11-19T13:51:52.373" v="217"/>
        <pc:sldMkLst>
          <pc:docMk/>
          <pc:sldMk cId="0" sldId="259"/>
        </pc:sldMkLst>
        <pc:spChg chg="mod">
          <ac:chgData name="Pavan Kumar Reddy Pyla" userId="672636a55963e56c" providerId="LiveId" clId="{3B858C80-0489-489C-9E40-B81FF035852A}" dt="2025-11-19T13:41:29.201" v="120" actId="108"/>
          <ac:spMkLst>
            <pc:docMk/>
            <pc:sldMk cId="0" sldId="259"/>
            <ac:spMk id="139" creationId="{00000000-0000-0000-0000-000000000000}"/>
          </ac:spMkLst>
        </pc:spChg>
        <pc:spChg chg="mod">
          <ac:chgData name="Pavan Kumar Reddy Pyla" userId="672636a55963e56c" providerId="LiveId" clId="{3B858C80-0489-489C-9E40-B81FF035852A}" dt="2025-11-19T13:51:52.373" v="217"/>
          <ac:spMkLst>
            <pc:docMk/>
            <pc:sldMk cId="0" sldId="259"/>
            <ac:spMk id="140" creationId="{00000000-0000-0000-0000-000000000000}"/>
          </ac:spMkLst>
        </pc:spChg>
      </pc:sldChg>
      <pc:sldChg chg="modSp mod">
        <pc:chgData name="Pavan Kumar Reddy Pyla" userId="672636a55963e56c" providerId="LiveId" clId="{3B858C80-0489-489C-9E40-B81FF035852A}" dt="2025-11-19T13:42:48.305" v="129" actId="1076"/>
        <pc:sldMkLst>
          <pc:docMk/>
          <pc:sldMk cId="0" sldId="260"/>
        </pc:sldMkLst>
        <pc:spChg chg="mod">
          <ac:chgData name="Pavan Kumar Reddy Pyla" userId="672636a55963e56c" providerId="LiveId" clId="{3B858C80-0489-489C-9E40-B81FF035852A}" dt="2025-11-19T13:42:35.572" v="128" actId="1076"/>
          <ac:spMkLst>
            <pc:docMk/>
            <pc:sldMk cId="0" sldId="260"/>
            <ac:spMk id="146" creationId="{00000000-0000-0000-0000-000000000000}"/>
          </ac:spMkLst>
        </pc:spChg>
        <pc:picChg chg="mod">
          <ac:chgData name="Pavan Kumar Reddy Pyla" userId="672636a55963e56c" providerId="LiveId" clId="{3B858C80-0489-489C-9E40-B81FF035852A}" dt="2025-11-19T13:42:48.305" v="129" actId="1076"/>
          <ac:picMkLst>
            <pc:docMk/>
            <pc:sldMk cId="0" sldId="260"/>
            <ac:picMk id="147" creationId="{00000000-0000-0000-0000-000000000000}"/>
          </ac:picMkLst>
        </pc:picChg>
      </pc:sldChg>
      <pc:sldChg chg="modSp mod">
        <pc:chgData name="Pavan Kumar Reddy Pyla" userId="672636a55963e56c" providerId="LiveId" clId="{3B858C80-0489-489C-9E40-B81FF035852A}" dt="2025-11-19T13:51:30.139" v="214" actId="207"/>
        <pc:sldMkLst>
          <pc:docMk/>
          <pc:sldMk cId="0" sldId="261"/>
        </pc:sldMkLst>
        <pc:spChg chg="mod">
          <ac:chgData name="Pavan Kumar Reddy Pyla" userId="672636a55963e56c" providerId="LiveId" clId="{3B858C80-0489-489C-9E40-B81FF035852A}" dt="2025-11-19T13:42:59.257" v="130" actId="108"/>
          <ac:spMkLst>
            <pc:docMk/>
            <pc:sldMk cId="0" sldId="261"/>
            <ac:spMk id="154" creationId="{00000000-0000-0000-0000-000000000000}"/>
          </ac:spMkLst>
        </pc:spChg>
        <pc:spChg chg="mod">
          <ac:chgData name="Pavan Kumar Reddy Pyla" userId="672636a55963e56c" providerId="LiveId" clId="{3B858C80-0489-489C-9E40-B81FF035852A}" dt="2025-11-19T13:51:30.139" v="214" actId="207"/>
          <ac:spMkLst>
            <pc:docMk/>
            <pc:sldMk cId="0" sldId="261"/>
            <ac:spMk id="155" creationId="{00000000-0000-0000-0000-000000000000}"/>
          </ac:spMkLst>
        </pc:spChg>
      </pc:sldChg>
      <pc:sldChg chg="addSp delSp modSp mod">
        <pc:chgData name="Pavan Kumar Reddy Pyla" userId="672636a55963e56c" providerId="LiveId" clId="{3B858C80-0489-489C-9E40-B81FF035852A}" dt="2025-11-19T13:54:01.436" v="258" actId="20577"/>
        <pc:sldMkLst>
          <pc:docMk/>
          <pc:sldMk cId="0" sldId="262"/>
        </pc:sldMkLst>
        <pc:spChg chg="mod">
          <ac:chgData name="Pavan Kumar Reddy Pyla" userId="672636a55963e56c" providerId="LiveId" clId="{3B858C80-0489-489C-9E40-B81FF035852A}" dt="2025-11-19T13:52:50.138" v="224" actId="1076"/>
          <ac:spMkLst>
            <pc:docMk/>
            <pc:sldMk cId="0" sldId="262"/>
            <ac:spMk id="161" creationId="{00000000-0000-0000-0000-000000000000}"/>
          </ac:spMkLst>
        </pc:spChg>
        <pc:spChg chg="mod">
          <ac:chgData name="Pavan Kumar Reddy Pyla" userId="672636a55963e56c" providerId="LiveId" clId="{3B858C80-0489-489C-9E40-B81FF035852A}" dt="2025-11-19T13:54:01.436" v="258" actId="20577"/>
          <ac:spMkLst>
            <pc:docMk/>
            <pc:sldMk cId="0" sldId="262"/>
            <ac:spMk id="162" creationId="{00000000-0000-0000-0000-000000000000}"/>
          </ac:spMkLst>
        </pc:spChg>
        <pc:graphicFrameChg chg="add mod">
          <ac:chgData name="Pavan Kumar Reddy Pyla" userId="672636a55963e56c" providerId="LiveId" clId="{3B858C80-0489-489C-9E40-B81FF035852A}" dt="2025-11-19T13:52:35.528" v="221" actId="1076"/>
          <ac:graphicFrameMkLst>
            <pc:docMk/>
            <pc:sldMk cId="0" sldId="262"/>
            <ac:graphicFrameMk id="4" creationId="{B97A0A03-D323-A5C9-9B23-C779C10BEE94}"/>
          </ac:graphicFrameMkLst>
        </pc:graphicFrameChg>
      </pc:sldChg>
      <pc:sldChg chg="addSp delSp modSp mod">
        <pc:chgData name="Pavan Kumar Reddy Pyla" userId="672636a55963e56c" providerId="LiveId" clId="{3B858C80-0489-489C-9E40-B81FF035852A}" dt="2025-11-19T13:56:57.470" v="296" actId="1076"/>
        <pc:sldMkLst>
          <pc:docMk/>
          <pc:sldMk cId="0" sldId="263"/>
        </pc:sldMkLst>
        <pc:spChg chg="mod">
          <ac:chgData name="Pavan Kumar Reddy Pyla" userId="672636a55963e56c" providerId="LiveId" clId="{3B858C80-0489-489C-9E40-B81FF035852A}" dt="2025-11-19T13:55:31.488" v="262" actId="255"/>
          <ac:spMkLst>
            <pc:docMk/>
            <pc:sldMk cId="0" sldId="263"/>
            <ac:spMk id="170" creationId="{00000000-0000-0000-0000-000000000000}"/>
          </ac:spMkLst>
        </pc:spChg>
        <pc:spChg chg="mod">
          <ac:chgData name="Pavan Kumar Reddy Pyla" userId="672636a55963e56c" providerId="LiveId" clId="{3B858C80-0489-489C-9E40-B81FF035852A}" dt="2025-11-19T13:56:57.470" v="296" actId="1076"/>
          <ac:spMkLst>
            <pc:docMk/>
            <pc:sldMk cId="0" sldId="263"/>
            <ac:spMk id="171" creationId="{00000000-0000-0000-0000-000000000000}"/>
          </ac:spMkLst>
        </pc:spChg>
        <pc:graphicFrameChg chg="add mod">
          <ac:chgData name="Pavan Kumar Reddy Pyla" userId="672636a55963e56c" providerId="LiveId" clId="{3B858C80-0489-489C-9E40-B81FF035852A}" dt="2025-11-19T13:54:16.990" v="259" actId="14100"/>
          <ac:graphicFrameMkLst>
            <pc:docMk/>
            <pc:sldMk cId="0" sldId="263"/>
            <ac:graphicFrameMk id="4" creationId="{78B0395A-F60D-F61D-676B-CD6BE18E84B1}"/>
          </ac:graphicFrameMkLst>
        </pc:graphicFrameChg>
      </pc:sldChg>
      <pc:sldChg chg="addSp delSp modSp mod">
        <pc:chgData name="Pavan Kumar Reddy Pyla" userId="672636a55963e56c" providerId="LiveId" clId="{3B858C80-0489-489C-9E40-B81FF035852A}" dt="2025-11-19T13:59:10.840" v="322" actId="20577"/>
        <pc:sldMkLst>
          <pc:docMk/>
          <pc:sldMk cId="0" sldId="264"/>
        </pc:sldMkLst>
        <pc:spChg chg="mod">
          <ac:chgData name="Pavan Kumar Reddy Pyla" userId="672636a55963e56c" providerId="LiveId" clId="{3B858C80-0489-489C-9E40-B81FF035852A}" dt="2025-11-19T13:59:10.840" v="322" actId="20577"/>
          <ac:spMkLst>
            <pc:docMk/>
            <pc:sldMk cId="0" sldId="264"/>
            <ac:spMk id="180" creationId="{00000000-0000-0000-0000-000000000000}"/>
          </ac:spMkLst>
        </pc:spChg>
        <pc:picChg chg="add mod">
          <ac:chgData name="Pavan Kumar Reddy Pyla" userId="672636a55963e56c" providerId="LiveId" clId="{3B858C80-0489-489C-9E40-B81FF035852A}" dt="2025-11-04T13:19:05.973" v="74" actId="1440"/>
          <ac:picMkLst>
            <pc:docMk/>
            <pc:sldMk cId="0" sldId="264"/>
            <ac:picMk id="3074" creationId="{49793A0B-194C-A78E-1C62-96750032CFFD}"/>
          </ac:picMkLst>
        </pc:picChg>
      </pc:sldChg>
      <pc:sldChg chg="addSp delSp modSp mod">
        <pc:chgData name="Pavan Kumar Reddy Pyla" userId="672636a55963e56c" providerId="LiveId" clId="{3B858C80-0489-489C-9E40-B81FF035852A}" dt="2025-11-19T14:11:52.912" v="462" actId="1076"/>
        <pc:sldMkLst>
          <pc:docMk/>
          <pc:sldMk cId="0" sldId="265"/>
        </pc:sldMkLst>
        <pc:spChg chg="mod">
          <ac:chgData name="Pavan Kumar Reddy Pyla" userId="672636a55963e56c" providerId="LiveId" clId="{3B858C80-0489-489C-9E40-B81FF035852A}" dt="2025-11-19T14:00:00.378" v="325" actId="1076"/>
          <ac:spMkLst>
            <pc:docMk/>
            <pc:sldMk cId="0" sldId="265"/>
            <ac:spMk id="186" creationId="{00000000-0000-0000-0000-000000000000}"/>
          </ac:spMkLst>
        </pc:spChg>
        <pc:spChg chg="mod">
          <ac:chgData name="Pavan Kumar Reddy Pyla" userId="672636a55963e56c" providerId="LiveId" clId="{3B858C80-0489-489C-9E40-B81FF035852A}" dt="2025-11-19T14:11:52.912" v="462" actId="1076"/>
          <ac:spMkLst>
            <pc:docMk/>
            <pc:sldMk cId="0" sldId="265"/>
            <ac:spMk id="187" creationId="{00000000-0000-0000-0000-000000000000}"/>
          </ac:spMkLst>
        </pc:spChg>
        <pc:graphicFrameChg chg="add mod">
          <ac:chgData name="Pavan Kumar Reddy Pyla" userId="672636a55963e56c" providerId="LiveId" clId="{3B858C80-0489-489C-9E40-B81FF035852A}" dt="2025-11-04T13:23:21.583" v="91"/>
          <ac:graphicFrameMkLst>
            <pc:docMk/>
            <pc:sldMk cId="0" sldId="265"/>
            <ac:graphicFrameMk id="4" creationId="{17A0A445-E707-A120-5D59-FD01FBC143D3}"/>
          </ac:graphicFrameMkLst>
        </pc:graphicFrameChg>
      </pc:sldChg>
      <pc:sldChg chg="addSp delSp modSp mod">
        <pc:chgData name="Pavan Kumar Reddy Pyla" userId="672636a55963e56c" providerId="LiveId" clId="{3B858C80-0489-489C-9E40-B81FF035852A}" dt="2025-11-19T14:02:49.355" v="361" actId="1076"/>
        <pc:sldMkLst>
          <pc:docMk/>
          <pc:sldMk cId="0" sldId="266"/>
        </pc:sldMkLst>
        <pc:spChg chg="mod">
          <ac:chgData name="Pavan Kumar Reddy Pyla" userId="672636a55963e56c" providerId="LiveId" clId="{3B858C80-0489-489C-9E40-B81FF035852A}" dt="2025-11-19T14:02:25.875" v="357" actId="1076"/>
          <ac:spMkLst>
            <pc:docMk/>
            <pc:sldMk cId="0" sldId="266"/>
            <ac:spMk id="195" creationId="{00000000-0000-0000-0000-000000000000}"/>
          </ac:spMkLst>
        </pc:spChg>
        <pc:spChg chg="mod">
          <ac:chgData name="Pavan Kumar Reddy Pyla" userId="672636a55963e56c" providerId="LiveId" clId="{3B858C80-0489-489C-9E40-B81FF035852A}" dt="2025-11-19T14:02:49.355" v="361" actId="1076"/>
          <ac:spMkLst>
            <pc:docMk/>
            <pc:sldMk cId="0" sldId="266"/>
            <ac:spMk id="196" creationId="{00000000-0000-0000-0000-000000000000}"/>
          </ac:spMkLst>
        </pc:spChg>
        <pc:graphicFrameChg chg="add mod">
          <ac:chgData name="Pavan Kumar Reddy Pyla" userId="672636a55963e56c" providerId="LiveId" clId="{3B858C80-0489-489C-9E40-B81FF035852A}" dt="2025-11-19T14:02:40.102" v="360" actId="1076"/>
          <ac:graphicFrameMkLst>
            <pc:docMk/>
            <pc:sldMk cId="0" sldId="266"/>
            <ac:graphicFrameMk id="4" creationId="{5D96A26B-6278-8016-843D-2305F5974B7D}"/>
          </ac:graphicFrameMkLst>
        </pc:graphicFrameChg>
      </pc:sldChg>
      <pc:sldChg chg="modSp mod">
        <pc:chgData name="Pavan Kumar Reddy Pyla" userId="672636a55963e56c" providerId="LiveId" clId="{3B858C80-0489-489C-9E40-B81FF035852A}" dt="2025-11-19T14:11:35.708" v="461" actId="14100"/>
        <pc:sldMkLst>
          <pc:docMk/>
          <pc:sldMk cId="0" sldId="267"/>
        </pc:sldMkLst>
        <pc:spChg chg="mod">
          <ac:chgData name="Pavan Kumar Reddy Pyla" userId="672636a55963e56c" providerId="LiveId" clId="{3B858C80-0489-489C-9E40-B81FF035852A}" dt="2025-11-19T14:04:12.089" v="366" actId="1076"/>
          <ac:spMkLst>
            <pc:docMk/>
            <pc:sldMk cId="0" sldId="267"/>
            <ac:spMk id="204" creationId="{00000000-0000-0000-0000-000000000000}"/>
          </ac:spMkLst>
        </pc:spChg>
        <pc:spChg chg="mod">
          <ac:chgData name="Pavan Kumar Reddy Pyla" userId="672636a55963e56c" providerId="LiveId" clId="{3B858C80-0489-489C-9E40-B81FF035852A}" dt="2025-11-19T14:11:24.350" v="459" actId="1076"/>
          <ac:spMkLst>
            <pc:docMk/>
            <pc:sldMk cId="0" sldId="267"/>
            <ac:spMk id="207" creationId="{00000000-0000-0000-0000-000000000000}"/>
          </ac:spMkLst>
        </pc:spChg>
        <pc:graphicFrameChg chg="mod modGraphic">
          <ac:chgData name="Pavan Kumar Reddy Pyla" userId="672636a55963e56c" providerId="LiveId" clId="{3B858C80-0489-489C-9E40-B81FF035852A}" dt="2025-11-19T14:11:35.708" v="461" actId="14100"/>
          <ac:graphicFrameMkLst>
            <pc:docMk/>
            <pc:sldMk cId="0" sldId="267"/>
            <ac:graphicFrameMk id="205" creationId="{00000000-0000-0000-0000-000000000000}"/>
          </ac:graphicFrameMkLst>
        </pc:graphicFrameChg>
      </pc:sldChg>
      <pc:sldChg chg="addSp delSp modSp mod">
        <pc:chgData name="Pavan Kumar Reddy Pyla" userId="672636a55963e56c" providerId="LiveId" clId="{3B858C80-0489-489C-9E40-B81FF035852A}" dt="2025-11-19T14:06:22.995" v="390" actId="1076"/>
        <pc:sldMkLst>
          <pc:docMk/>
          <pc:sldMk cId="0" sldId="268"/>
        </pc:sldMkLst>
        <pc:spChg chg="mod">
          <ac:chgData name="Pavan Kumar Reddy Pyla" userId="672636a55963e56c" providerId="LiveId" clId="{3B858C80-0489-489C-9E40-B81FF035852A}" dt="2025-11-19T14:04:55.856" v="370" actId="1076"/>
          <ac:spMkLst>
            <pc:docMk/>
            <pc:sldMk cId="0" sldId="268"/>
            <ac:spMk id="213" creationId="{00000000-0000-0000-0000-000000000000}"/>
          </ac:spMkLst>
        </pc:spChg>
        <pc:spChg chg="mod">
          <ac:chgData name="Pavan Kumar Reddy Pyla" userId="672636a55963e56c" providerId="LiveId" clId="{3B858C80-0489-489C-9E40-B81FF035852A}" dt="2025-11-19T14:06:22.995" v="390" actId="1076"/>
          <ac:spMkLst>
            <pc:docMk/>
            <pc:sldMk cId="0" sldId="268"/>
            <ac:spMk id="215" creationId="{00000000-0000-0000-0000-000000000000}"/>
          </ac:spMkLst>
        </pc:spChg>
        <pc:spChg chg="mod">
          <ac:chgData name="Pavan Kumar Reddy Pyla" userId="672636a55963e56c" providerId="LiveId" clId="{3B858C80-0489-489C-9E40-B81FF035852A}" dt="2025-11-19T14:06:00.100" v="383" actId="207"/>
          <ac:spMkLst>
            <pc:docMk/>
            <pc:sldMk cId="0" sldId="268"/>
            <ac:spMk id="217" creationId="{00000000-0000-0000-0000-000000000000}"/>
          </ac:spMkLst>
        </pc:spChg>
        <pc:picChg chg="add mod">
          <ac:chgData name="Pavan Kumar Reddy Pyla" userId="672636a55963e56c" providerId="LiveId" clId="{3B858C80-0489-489C-9E40-B81FF035852A}" dt="2025-11-19T14:06:14.667" v="389" actId="1076"/>
          <ac:picMkLst>
            <pc:docMk/>
            <pc:sldMk cId="0" sldId="268"/>
            <ac:picMk id="1026" creationId="{1E446EFA-A240-347C-2786-087C75E3B66D}"/>
          </ac:picMkLst>
        </pc:picChg>
        <pc:picChg chg="add mod">
          <ac:chgData name="Pavan Kumar Reddy Pyla" userId="672636a55963e56c" providerId="LiveId" clId="{3B858C80-0489-489C-9E40-B81FF035852A}" dt="2025-11-04T13:13:41.619" v="56" actId="1076"/>
          <ac:picMkLst>
            <pc:docMk/>
            <pc:sldMk cId="0" sldId="268"/>
            <ac:picMk id="1028" creationId="{029E07DB-B753-AB36-9D81-95145F064358}"/>
          </ac:picMkLst>
        </pc:picChg>
      </pc:sldChg>
      <pc:sldChg chg="addSp delSp modSp mod">
        <pc:chgData name="Pavan Kumar Reddy Pyla" userId="672636a55963e56c" providerId="LiveId" clId="{3B858C80-0489-489C-9E40-B81FF035852A}" dt="2025-11-19T14:08:17.726" v="412" actId="1076"/>
        <pc:sldMkLst>
          <pc:docMk/>
          <pc:sldMk cId="0" sldId="269"/>
        </pc:sldMkLst>
        <pc:spChg chg="mod">
          <ac:chgData name="Pavan Kumar Reddy Pyla" userId="672636a55963e56c" providerId="LiveId" clId="{3B858C80-0489-489C-9E40-B81FF035852A}" dt="2025-11-19T14:08:17.726" v="412" actId="1076"/>
          <ac:spMkLst>
            <pc:docMk/>
            <pc:sldMk cId="0" sldId="269"/>
            <ac:spMk id="222" creationId="{00000000-0000-0000-0000-000000000000}"/>
          </ac:spMkLst>
        </pc:spChg>
        <pc:spChg chg="mod">
          <ac:chgData name="Pavan Kumar Reddy Pyla" userId="672636a55963e56c" providerId="LiveId" clId="{3B858C80-0489-489C-9E40-B81FF035852A}" dt="2025-11-19T14:07:22.143" v="398" actId="1076"/>
          <ac:spMkLst>
            <pc:docMk/>
            <pc:sldMk cId="0" sldId="269"/>
            <ac:spMk id="224" creationId="{00000000-0000-0000-0000-000000000000}"/>
          </ac:spMkLst>
        </pc:spChg>
        <pc:picChg chg="add mod">
          <ac:chgData name="Pavan Kumar Reddy Pyla" userId="672636a55963e56c" providerId="LiveId" clId="{3B858C80-0489-489C-9E40-B81FF035852A}" dt="2025-11-04T13:16:08.020" v="64" actId="14100"/>
          <ac:picMkLst>
            <pc:docMk/>
            <pc:sldMk cId="0" sldId="269"/>
            <ac:picMk id="2050" creationId="{61B74F0D-4A71-87FD-8990-5874B3FCDFC4}"/>
          </ac:picMkLst>
        </pc:picChg>
      </pc:sldChg>
      <pc:sldChg chg="addSp delSp modSp mod">
        <pc:chgData name="Pavan Kumar Reddy Pyla" userId="672636a55963e56c" providerId="LiveId" clId="{3B858C80-0489-489C-9E40-B81FF035852A}" dt="2025-11-19T14:08:31.722" v="413" actId="255"/>
        <pc:sldMkLst>
          <pc:docMk/>
          <pc:sldMk cId="0" sldId="270"/>
        </pc:sldMkLst>
        <pc:spChg chg="mod">
          <ac:chgData name="Pavan Kumar Reddy Pyla" userId="672636a55963e56c" providerId="LiveId" clId="{3B858C80-0489-489C-9E40-B81FF035852A}" dt="2025-11-19T14:08:31.722" v="413" actId="255"/>
          <ac:spMkLst>
            <pc:docMk/>
            <pc:sldMk cId="0" sldId="270"/>
            <ac:spMk id="229" creationId="{00000000-0000-0000-0000-000000000000}"/>
          </ac:spMkLst>
        </pc:spChg>
        <pc:spChg chg="mod">
          <ac:chgData name="Pavan Kumar Reddy Pyla" userId="672636a55963e56c" providerId="LiveId" clId="{3B858C80-0489-489C-9E40-B81FF035852A}" dt="2025-11-19T14:07:42.558" v="409" actId="20577"/>
          <ac:spMkLst>
            <pc:docMk/>
            <pc:sldMk cId="0" sldId="270"/>
            <ac:spMk id="231" creationId="{00000000-0000-0000-0000-000000000000}"/>
          </ac:spMkLst>
        </pc:spChg>
        <pc:picChg chg="add mod">
          <ac:chgData name="Pavan Kumar Reddy Pyla" userId="672636a55963e56c" providerId="LiveId" clId="{3B858C80-0489-489C-9E40-B81FF035852A}" dt="2025-11-04T13:21:20.282" v="80" actId="1076"/>
          <ac:picMkLst>
            <pc:docMk/>
            <pc:sldMk cId="0" sldId="270"/>
            <ac:picMk id="4098" creationId="{037B2FEA-EBB9-31A3-B149-C6907BE12BC4}"/>
          </ac:picMkLst>
        </pc:picChg>
      </pc:sldChg>
      <pc:sldChg chg="modSp mod">
        <pc:chgData name="Pavan Kumar Reddy Pyla" userId="672636a55963e56c" providerId="LiveId" clId="{3B858C80-0489-489C-9E40-B81FF035852A}" dt="2025-11-19T14:10:42.118" v="453" actId="255"/>
        <pc:sldMkLst>
          <pc:docMk/>
          <pc:sldMk cId="0" sldId="271"/>
        </pc:sldMkLst>
        <pc:spChg chg="mod">
          <ac:chgData name="Pavan Kumar Reddy Pyla" userId="672636a55963e56c" providerId="LiveId" clId="{3B858C80-0489-489C-9E40-B81FF035852A}" dt="2025-11-19T14:10:42.118" v="453" actId="255"/>
          <ac:spMkLst>
            <pc:docMk/>
            <pc:sldMk cId="0" sldId="271"/>
            <ac:spMk id="236" creationId="{00000000-0000-0000-0000-000000000000}"/>
          </ac:spMkLst>
        </pc:spChg>
        <pc:spChg chg="mod">
          <ac:chgData name="Pavan Kumar Reddy Pyla" userId="672636a55963e56c" providerId="LiveId" clId="{3B858C80-0489-489C-9E40-B81FF035852A}" dt="2025-11-19T14:10:35.140" v="452" actId="20577"/>
          <ac:spMkLst>
            <pc:docMk/>
            <pc:sldMk cId="0" sldId="271"/>
            <ac:spMk id="237" creationId="{00000000-0000-0000-0000-000000000000}"/>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pavan\OneDrive\Desktop\visualizations\ob5.csv" TargetMode="External"/><Relationship Id="rId2" Type="http://schemas.microsoft.com/office/2011/relationships/chartColorStyle" Target="colors2.xml"/><Relationship Id="rId1" Type="http://schemas.microsoft.com/office/2011/relationships/chartStyle" Target="style2.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avan\OneDrive\Desktop\visualizations\q7.csv" TargetMode="External"/><Relationship Id="rId2" Type="http://schemas.microsoft.com/office/2011/relationships/chartColorStyle" Target="colors3.xml"/><Relationship Id="rId1" Type="http://schemas.microsoft.com/office/2011/relationships/chartStyle" Target="style3.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avan\OneDrive\Desktop\visualizations\ob7.csv" TargetMode="External"/><Relationship Id="rId2" Type="http://schemas.microsoft.com/office/2011/relationships/chartColorStyle" Target="colors4.xml"/><Relationship Id="rId1" Type="http://schemas.microsoft.com/office/2011/relationships/chartStyle" Target="style4.xml"/></Relationships>
</file>

<file path=ppt/charts/_rels/chartEx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oleObject" Target="file:///C:\Users\pavan\OneDrive\Desktop\visualizations\ob4.csv"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cap="none" spc="0" normalizeH="0" baseline="0">
                <a:solidFill>
                  <a:schemeClr val="dk1"/>
                </a:solidFill>
                <a:latin typeface="+mn-lt"/>
                <a:ea typeface="+mn-ea"/>
                <a:cs typeface="+mn-cs"/>
              </a:defRPr>
            </a:pPr>
            <a:r>
              <a:rPr lang="en-IN"/>
              <a:t>Customer rank</a:t>
            </a:r>
          </a:p>
        </c:rich>
      </c:tx>
      <c:overlay val="0"/>
      <c:spPr>
        <a:noFill/>
        <a:ln>
          <a:noFill/>
        </a:ln>
        <a:effectLst/>
      </c:spPr>
      <c:txPr>
        <a:bodyPr rot="0" spcFirstLastPara="1" vertOverflow="ellipsis" vert="horz" wrap="square" anchor="ctr" anchorCtr="1"/>
        <a:lstStyle/>
        <a:p>
          <a:pPr>
            <a:defRPr sz="2000" b="0" i="0" u="none" strike="noStrike" kern="1200" cap="none" spc="0" normalizeH="0" baseline="0">
              <a:solidFill>
                <a:schemeClr val="dk1"/>
              </a:solidFill>
              <a:latin typeface="+mn-lt"/>
              <a:ea typeface="+mn-ea"/>
              <a:cs typeface="+mn-cs"/>
            </a:defRPr>
          </a:pPr>
          <a:endParaRPr lang="en-IN"/>
        </a:p>
      </c:txPr>
    </c:title>
    <c:autoTitleDeleted val="0"/>
    <c:plotArea>
      <c:layout/>
      <c:barChart>
        <c:barDir val="col"/>
        <c:grouping val="stacked"/>
        <c:varyColors val="0"/>
        <c:ser>
          <c:idx val="0"/>
          <c:order val="0"/>
          <c:spPr>
            <a:solidFill>
              <a:schemeClr val="accent1"/>
            </a:solidFill>
            <a:ln>
              <a:noFill/>
            </a:ln>
            <a:effectLst/>
          </c:spPr>
          <c:invertIfNegative val="0"/>
          <c:cat>
            <c:multiLvlStrRef>
              <c:f>'ob5'!$A$1:$C$20</c:f>
              <c:multiLvlStrCache>
                <c:ptCount val="20"/>
                <c:lvl>
                  <c:pt idx="0">
                    <c:v>country</c:v>
                  </c:pt>
                  <c:pt idx="1">
                    <c:v>Argentina</c:v>
                  </c:pt>
                  <c:pt idx="2">
                    <c:v>Australia</c:v>
                  </c:pt>
                  <c:pt idx="3">
                    <c:v>Austria</c:v>
                  </c:pt>
                  <c:pt idx="4">
                    <c:v>Belgium</c:v>
                  </c:pt>
                  <c:pt idx="5">
                    <c:v>Brazil</c:v>
                  </c:pt>
                  <c:pt idx="6">
                    <c:v>Brazil</c:v>
                  </c:pt>
                  <c:pt idx="7">
                    <c:v>Brazil</c:v>
                  </c:pt>
                  <c:pt idx="8">
                    <c:v>Brazil</c:v>
                  </c:pt>
                  <c:pt idx="9">
                    <c:v>Brazil</c:v>
                  </c:pt>
                  <c:pt idx="10">
                    <c:v>Canada</c:v>
                  </c:pt>
                  <c:pt idx="11">
                    <c:v>Canada</c:v>
                  </c:pt>
                  <c:pt idx="12">
                    <c:v>Canada</c:v>
                  </c:pt>
                  <c:pt idx="13">
                    <c:v>Canada</c:v>
                  </c:pt>
                  <c:pt idx="14">
                    <c:v>Canada</c:v>
                  </c:pt>
                  <c:pt idx="15">
                    <c:v>Chile</c:v>
                  </c:pt>
                  <c:pt idx="16">
                    <c:v>Czech Republic</c:v>
                  </c:pt>
                  <c:pt idx="17">
                    <c:v>Czech Republic</c:v>
                  </c:pt>
                  <c:pt idx="18">
                    <c:v>Denmark</c:v>
                  </c:pt>
                  <c:pt idx="19">
                    <c:v>Finland</c:v>
                  </c:pt>
                </c:lvl>
                <c:lvl>
                  <c:pt idx="0">
                    <c:v>customers</c:v>
                  </c:pt>
                  <c:pt idx="1">
                    <c:v>Diego GutiÃ©rrez</c:v>
                  </c:pt>
                  <c:pt idx="2">
                    <c:v>Mark Taylor</c:v>
                  </c:pt>
                  <c:pt idx="3">
                    <c:v>Astrid Gruber</c:v>
                  </c:pt>
                  <c:pt idx="4">
                    <c:v>Daan Peeters</c:v>
                  </c:pt>
                  <c:pt idx="5">
                    <c:v>LuÃ­s GonÃ§alves</c:v>
                  </c:pt>
                  <c:pt idx="6">
                    <c:v>Fernanda Ramos</c:v>
                  </c:pt>
                  <c:pt idx="7">
                    <c:v>Roberto Almeida</c:v>
                  </c:pt>
                  <c:pt idx="8">
                    <c:v>Alexandre Rocha</c:v>
                  </c:pt>
                  <c:pt idx="9">
                    <c:v>Eduardo Martins</c:v>
                  </c:pt>
                  <c:pt idx="10">
                    <c:v>FranÃ§ois Tremblay</c:v>
                  </c:pt>
                  <c:pt idx="11">
                    <c:v>Edward Francis</c:v>
                  </c:pt>
                  <c:pt idx="12">
                    <c:v>Ellie Sullivan</c:v>
                  </c:pt>
                  <c:pt idx="13">
                    <c:v>Aaron Mitchell</c:v>
                  </c:pt>
                  <c:pt idx="14">
                    <c:v>Jennifer Peterson</c:v>
                  </c:pt>
                  <c:pt idx="15">
                    <c:v>Luis Rojas</c:v>
                  </c:pt>
                  <c:pt idx="16">
                    <c:v>FrantiÅ¡ek WichterlovÃ¡</c:v>
                  </c:pt>
                  <c:pt idx="17">
                    <c:v>Helena HolÃ½</c:v>
                  </c:pt>
                  <c:pt idx="18">
                    <c:v>Kara Nielsen</c:v>
                  </c:pt>
                  <c:pt idx="19">
                    <c:v>Terhi HÃ¤mÃ¤lÃ¤inen</c:v>
                  </c:pt>
                </c:lvl>
                <c:lvl>
                  <c:pt idx="0">
                    <c:v>customer_id</c:v>
                  </c:pt>
                  <c:pt idx="1">
                    <c:v>56</c:v>
                  </c:pt>
                  <c:pt idx="2">
                    <c:v>55</c:v>
                  </c:pt>
                  <c:pt idx="3">
                    <c:v>7</c:v>
                  </c:pt>
                  <c:pt idx="4">
                    <c:v>8</c:v>
                  </c:pt>
                  <c:pt idx="5">
                    <c:v>1</c:v>
                  </c:pt>
                  <c:pt idx="6">
                    <c:v>13</c:v>
                  </c:pt>
                  <c:pt idx="7">
                    <c:v>12</c:v>
                  </c:pt>
                  <c:pt idx="8">
                    <c:v>11</c:v>
                  </c:pt>
                  <c:pt idx="9">
                    <c:v>10</c:v>
                  </c:pt>
                  <c:pt idx="10">
                    <c:v>3</c:v>
                  </c:pt>
                  <c:pt idx="11">
                    <c:v>30</c:v>
                  </c:pt>
                  <c:pt idx="12">
                    <c:v>33</c:v>
                  </c:pt>
                  <c:pt idx="13">
                    <c:v>32</c:v>
                  </c:pt>
                  <c:pt idx="14">
                    <c:v>15</c:v>
                  </c:pt>
                  <c:pt idx="15">
                    <c:v>57</c:v>
                  </c:pt>
                  <c:pt idx="16">
                    <c:v>5</c:v>
                  </c:pt>
                  <c:pt idx="17">
                    <c:v>6</c:v>
                  </c:pt>
                  <c:pt idx="18">
                    <c:v>9</c:v>
                  </c:pt>
                  <c:pt idx="19">
                    <c:v>44</c:v>
                  </c:pt>
                </c:lvl>
              </c:multiLvlStrCache>
            </c:multiLvlStrRef>
          </c:cat>
          <c:val>
            <c:numRef>
              <c:f>'ob5'!$D$1:$D$20</c:f>
              <c:numCache>
                <c:formatCode>General</c:formatCode>
                <c:ptCount val="20"/>
                <c:pt idx="0">
                  <c:v>0</c:v>
                </c:pt>
                <c:pt idx="1">
                  <c:v>39.6</c:v>
                </c:pt>
                <c:pt idx="2">
                  <c:v>81.180000000000007</c:v>
                </c:pt>
                <c:pt idx="3">
                  <c:v>69.3</c:v>
                </c:pt>
                <c:pt idx="4">
                  <c:v>60.39</c:v>
                </c:pt>
                <c:pt idx="5">
                  <c:v>108.9</c:v>
                </c:pt>
                <c:pt idx="6">
                  <c:v>106.92</c:v>
                </c:pt>
                <c:pt idx="7">
                  <c:v>82.17</c:v>
                </c:pt>
                <c:pt idx="8">
                  <c:v>69.3</c:v>
                </c:pt>
                <c:pt idx="9">
                  <c:v>60.39</c:v>
                </c:pt>
                <c:pt idx="10">
                  <c:v>99.99</c:v>
                </c:pt>
                <c:pt idx="11">
                  <c:v>91.08</c:v>
                </c:pt>
                <c:pt idx="12">
                  <c:v>75.239999999999995</c:v>
                </c:pt>
                <c:pt idx="13">
                  <c:v>70.290000000000006</c:v>
                </c:pt>
                <c:pt idx="14">
                  <c:v>66.33</c:v>
                </c:pt>
                <c:pt idx="15">
                  <c:v>97.02</c:v>
                </c:pt>
                <c:pt idx="16">
                  <c:v>144.54</c:v>
                </c:pt>
                <c:pt idx="17">
                  <c:v>128.69999999999999</c:v>
                </c:pt>
                <c:pt idx="18">
                  <c:v>37.619999999999997</c:v>
                </c:pt>
                <c:pt idx="19">
                  <c:v>79.2</c:v>
                </c:pt>
              </c:numCache>
            </c:numRef>
          </c:val>
          <c:extLst>
            <c:ext xmlns:c16="http://schemas.microsoft.com/office/drawing/2014/chart" uri="{C3380CC4-5D6E-409C-BE32-E72D297353CC}">
              <c16:uniqueId val="{00000000-F557-4840-A707-970C50BA152A}"/>
            </c:ext>
          </c:extLst>
        </c:ser>
        <c:ser>
          <c:idx val="1"/>
          <c:order val="1"/>
          <c:spPr>
            <a:solidFill>
              <a:schemeClr val="accent2"/>
            </a:solidFill>
            <a:ln>
              <a:noFill/>
            </a:ln>
            <a:effectLst/>
          </c:spPr>
          <c:invertIfNegative val="0"/>
          <c:cat>
            <c:multiLvlStrRef>
              <c:f>'ob5'!$A$1:$C$20</c:f>
              <c:multiLvlStrCache>
                <c:ptCount val="20"/>
                <c:lvl>
                  <c:pt idx="0">
                    <c:v>country</c:v>
                  </c:pt>
                  <c:pt idx="1">
                    <c:v>Argentina</c:v>
                  </c:pt>
                  <c:pt idx="2">
                    <c:v>Australia</c:v>
                  </c:pt>
                  <c:pt idx="3">
                    <c:v>Austria</c:v>
                  </c:pt>
                  <c:pt idx="4">
                    <c:v>Belgium</c:v>
                  </c:pt>
                  <c:pt idx="5">
                    <c:v>Brazil</c:v>
                  </c:pt>
                  <c:pt idx="6">
                    <c:v>Brazil</c:v>
                  </c:pt>
                  <c:pt idx="7">
                    <c:v>Brazil</c:v>
                  </c:pt>
                  <c:pt idx="8">
                    <c:v>Brazil</c:v>
                  </c:pt>
                  <c:pt idx="9">
                    <c:v>Brazil</c:v>
                  </c:pt>
                  <c:pt idx="10">
                    <c:v>Canada</c:v>
                  </c:pt>
                  <c:pt idx="11">
                    <c:v>Canada</c:v>
                  </c:pt>
                  <c:pt idx="12">
                    <c:v>Canada</c:v>
                  </c:pt>
                  <c:pt idx="13">
                    <c:v>Canada</c:v>
                  </c:pt>
                  <c:pt idx="14">
                    <c:v>Canada</c:v>
                  </c:pt>
                  <c:pt idx="15">
                    <c:v>Chile</c:v>
                  </c:pt>
                  <c:pt idx="16">
                    <c:v>Czech Republic</c:v>
                  </c:pt>
                  <c:pt idx="17">
                    <c:v>Czech Republic</c:v>
                  </c:pt>
                  <c:pt idx="18">
                    <c:v>Denmark</c:v>
                  </c:pt>
                  <c:pt idx="19">
                    <c:v>Finland</c:v>
                  </c:pt>
                </c:lvl>
                <c:lvl>
                  <c:pt idx="0">
                    <c:v>customers</c:v>
                  </c:pt>
                  <c:pt idx="1">
                    <c:v>Diego GutiÃ©rrez</c:v>
                  </c:pt>
                  <c:pt idx="2">
                    <c:v>Mark Taylor</c:v>
                  </c:pt>
                  <c:pt idx="3">
                    <c:v>Astrid Gruber</c:v>
                  </c:pt>
                  <c:pt idx="4">
                    <c:v>Daan Peeters</c:v>
                  </c:pt>
                  <c:pt idx="5">
                    <c:v>LuÃ­s GonÃ§alves</c:v>
                  </c:pt>
                  <c:pt idx="6">
                    <c:v>Fernanda Ramos</c:v>
                  </c:pt>
                  <c:pt idx="7">
                    <c:v>Roberto Almeida</c:v>
                  </c:pt>
                  <c:pt idx="8">
                    <c:v>Alexandre Rocha</c:v>
                  </c:pt>
                  <c:pt idx="9">
                    <c:v>Eduardo Martins</c:v>
                  </c:pt>
                  <c:pt idx="10">
                    <c:v>FranÃ§ois Tremblay</c:v>
                  </c:pt>
                  <c:pt idx="11">
                    <c:v>Edward Francis</c:v>
                  </c:pt>
                  <c:pt idx="12">
                    <c:v>Ellie Sullivan</c:v>
                  </c:pt>
                  <c:pt idx="13">
                    <c:v>Aaron Mitchell</c:v>
                  </c:pt>
                  <c:pt idx="14">
                    <c:v>Jennifer Peterson</c:v>
                  </c:pt>
                  <c:pt idx="15">
                    <c:v>Luis Rojas</c:v>
                  </c:pt>
                  <c:pt idx="16">
                    <c:v>FrantiÅ¡ek WichterlovÃ¡</c:v>
                  </c:pt>
                  <c:pt idx="17">
                    <c:v>Helena HolÃ½</c:v>
                  </c:pt>
                  <c:pt idx="18">
                    <c:v>Kara Nielsen</c:v>
                  </c:pt>
                  <c:pt idx="19">
                    <c:v>Terhi HÃ¤mÃ¤lÃ¤inen</c:v>
                  </c:pt>
                </c:lvl>
                <c:lvl>
                  <c:pt idx="0">
                    <c:v>customer_id</c:v>
                  </c:pt>
                  <c:pt idx="1">
                    <c:v>56</c:v>
                  </c:pt>
                  <c:pt idx="2">
                    <c:v>55</c:v>
                  </c:pt>
                  <c:pt idx="3">
                    <c:v>7</c:v>
                  </c:pt>
                  <c:pt idx="4">
                    <c:v>8</c:v>
                  </c:pt>
                  <c:pt idx="5">
                    <c:v>1</c:v>
                  </c:pt>
                  <c:pt idx="6">
                    <c:v>13</c:v>
                  </c:pt>
                  <c:pt idx="7">
                    <c:v>12</c:v>
                  </c:pt>
                  <c:pt idx="8">
                    <c:v>11</c:v>
                  </c:pt>
                  <c:pt idx="9">
                    <c:v>10</c:v>
                  </c:pt>
                  <c:pt idx="10">
                    <c:v>3</c:v>
                  </c:pt>
                  <c:pt idx="11">
                    <c:v>30</c:v>
                  </c:pt>
                  <c:pt idx="12">
                    <c:v>33</c:v>
                  </c:pt>
                  <c:pt idx="13">
                    <c:v>32</c:v>
                  </c:pt>
                  <c:pt idx="14">
                    <c:v>15</c:v>
                  </c:pt>
                  <c:pt idx="15">
                    <c:v>57</c:v>
                  </c:pt>
                  <c:pt idx="16">
                    <c:v>5</c:v>
                  </c:pt>
                  <c:pt idx="17">
                    <c:v>6</c:v>
                  </c:pt>
                  <c:pt idx="18">
                    <c:v>9</c:v>
                  </c:pt>
                  <c:pt idx="19">
                    <c:v>44</c:v>
                  </c:pt>
                </c:lvl>
              </c:multiLvlStrCache>
            </c:multiLvlStrRef>
          </c:cat>
          <c:val>
            <c:numRef>
              <c:f>'ob5'!$E$1:$E$20</c:f>
              <c:numCache>
                <c:formatCode>General</c:formatCode>
                <c:ptCount val="20"/>
                <c:pt idx="0">
                  <c:v>0</c:v>
                </c:pt>
                <c:pt idx="1">
                  <c:v>1</c:v>
                </c:pt>
                <c:pt idx="2">
                  <c:v>1</c:v>
                </c:pt>
                <c:pt idx="3">
                  <c:v>1</c:v>
                </c:pt>
                <c:pt idx="4">
                  <c:v>1</c:v>
                </c:pt>
                <c:pt idx="5">
                  <c:v>1</c:v>
                </c:pt>
                <c:pt idx="6">
                  <c:v>2</c:v>
                </c:pt>
                <c:pt idx="7">
                  <c:v>3</c:v>
                </c:pt>
                <c:pt idx="8">
                  <c:v>4</c:v>
                </c:pt>
                <c:pt idx="9">
                  <c:v>5</c:v>
                </c:pt>
                <c:pt idx="10">
                  <c:v>1</c:v>
                </c:pt>
                <c:pt idx="11">
                  <c:v>2</c:v>
                </c:pt>
                <c:pt idx="12">
                  <c:v>3</c:v>
                </c:pt>
                <c:pt idx="13">
                  <c:v>4</c:v>
                </c:pt>
                <c:pt idx="14">
                  <c:v>5</c:v>
                </c:pt>
                <c:pt idx="15">
                  <c:v>1</c:v>
                </c:pt>
                <c:pt idx="16">
                  <c:v>1</c:v>
                </c:pt>
                <c:pt idx="17">
                  <c:v>2</c:v>
                </c:pt>
                <c:pt idx="18">
                  <c:v>1</c:v>
                </c:pt>
                <c:pt idx="19">
                  <c:v>1</c:v>
                </c:pt>
              </c:numCache>
            </c:numRef>
          </c:val>
          <c:extLst>
            <c:ext xmlns:c16="http://schemas.microsoft.com/office/drawing/2014/chart" uri="{C3380CC4-5D6E-409C-BE32-E72D297353CC}">
              <c16:uniqueId val="{00000001-F557-4840-A707-970C50BA152A}"/>
            </c:ext>
          </c:extLst>
        </c:ser>
        <c:ser>
          <c:idx val="2"/>
          <c:order val="2"/>
          <c:spPr>
            <a:solidFill>
              <a:schemeClr val="accent3"/>
            </a:solidFill>
            <a:ln>
              <a:noFill/>
            </a:ln>
            <a:effectLst/>
          </c:spPr>
          <c:invertIfNegative val="0"/>
          <c:cat>
            <c:multiLvlStrRef>
              <c:f>'ob5'!$A$1:$C$20</c:f>
              <c:multiLvlStrCache>
                <c:ptCount val="20"/>
                <c:lvl>
                  <c:pt idx="0">
                    <c:v>country</c:v>
                  </c:pt>
                  <c:pt idx="1">
                    <c:v>Argentina</c:v>
                  </c:pt>
                  <c:pt idx="2">
                    <c:v>Australia</c:v>
                  </c:pt>
                  <c:pt idx="3">
                    <c:v>Austria</c:v>
                  </c:pt>
                  <c:pt idx="4">
                    <c:v>Belgium</c:v>
                  </c:pt>
                  <c:pt idx="5">
                    <c:v>Brazil</c:v>
                  </c:pt>
                  <c:pt idx="6">
                    <c:v>Brazil</c:v>
                  </c:pt>
                  <c:pt idx="7">
                    <c:v>Brazil</c:v>
                  </c:pt>
                  <c:pt idx="8">
                    <c:v>Brazil</c:v>
                  </c:pt>
                  <c:pt idx="9">
                    <c:v>Brazil</c:v>
                  </c:pt>
                  <c:pt idx="10">
                    <c:v>Canada</c:v>
                  </c:pt>
                  <c:pt idx="11">
                    <c:v>Canada</c:v>
                  </c:pt>
                  <c:pt idx="12">
                    <c:v>Canada</c:v>
                  </c:pt>
                  <c:pt idx="13">
                    <c:v>Canada</c:v>
                  </c:pt>
                  <c:pt idx="14">
                    <c:v>Canada</c:v>
                  </c:pt>
                  <c:pt idx="15">
                    <c:v>Chile</c:v>
                  </c:pt>
                  <c:pt idx="16">
                    <c:v>Czech Republic</c:v>
                  </c:pt>
                  <c:pt idx="17">
                    <c:v>Czech Republic</c:v>
                  </c:pt>
                  <c:pt idx="18">
                    <c:v>Denmark</c:v>
                  </c:pt>
                  <c:pt idx="19">
                    <c:v>Finland</c:v>
                  </c:pt>
                </c:lvl>
                <c:lvl>
                  <c:pt idx="0">
                    <c:v>customers</c:v>
                  </c:pt>
                  <c:pt idx="1">
                    <c:v>Diego GutiÃ©rrez</c:v>
                  </c:pt>
                  <c:pt idx="2">
                    <c:v>Mark Taylor</c:v>
                  </c:pt>
                  <c:pt idx="3">
                    <c:v>Astrid Gruber</c:v>
                  </c:pt>
                  <c:pt idx="4">
                    <c:v>Daan Peeters</c:v>
                  </c:pt>
                  <c:pt idx="5">
                    <c:v>LuÃ­s GonÃ§alves</c:v>
                  </c:pt>
                  <c:pt idx="6">
                    <c:v>Fernanda Ramos</c:v>
                  </c:pt>
                  <c:pt idx="7">
                    <c:v>Roberto Almeida</c:v>
                  </c:pt>
                  <c:pt idx="8">
                    <c:v>Alexandre Rocha</c:v>
                  </c:pt>
                  <c:pt idx="9">
                    <c:v>Eduardo Martins</c:v>
                  </c:pt>
                  <c:pt idx="10">
                    <c:v>FranÃ§ois Tremblay</c:v>
                  </c:pt>
                  <c:pt idx="11">
                    <c:v>Edward Francis</c:v>
                  </c:pt>
                  <c:pt idx="12">
                    <c:v>Ellie Sullivan</c:v>
                  </c:pt>
                  <c:pt idx="13">
                    <c:v>Aaron Mitchell</c:v>
                  </c:pt>
                  <c:pt idx="14">
                    <c:v>Jennifer Peterson</c:v>
                  </c:pt>
                  <c:pt idx="15">
                    <c:v>Luis Rojas</c:v>
                  </c:pt>
                  <c:pt idx="16">
                    <c:v>FrantiÅ¡ek WichterlovÃ¡</c:v>
                  </c:pt>
                  <c:pt idx="17">
                    <c:v>Helena HolÃ½</c:v>
                  </c:pt>
                  <c:pt idx="18">
                    <c:v>Kara Nielsen</c:v>
                  </c:pt>
                  <c:pt idx="19">
                    <c:v>Terhi HÃ¤mÃ¤lÃ¤inen</c:v>
                  </c:pt>
                </c:lvl>
                <c:lvl>
                  <c:pt idx="0">
                    <c:v>customer_id</c:v>
                  </c:pt>
                  <c:pt idx="1">
                    <c:v>56</c:v>
                  </c:pt>
                  <c:pt idx="2">
                    <c:v>55</c:v>
                  </c:pt>
                  <c:pt idx="3">
                    <c:v>7</c:v>
                  </c:pt>
                  <c:pt idx="4">
                    <c:v>8</c:v>
                  </c:pt>
                  <c:pt idx="5">
                    <c:v>1</c:v>
                  </c:pt>
                  <c:pt idx="6">
                    <c:v>13</c:v>
                  </c:pt>
                  <c:pt idx="7">
                    <c:v>12</c:v>
                  </c:pt>
                  <c:pt idx="8">
                    <c:v>11</c:v>
                  </c:pt>
                  <c:pt idx="9">
                    <c:v>10</c:v>
                  </c:pt>
                  <c:pt idx="10">
                    <c:v>3</c:v>
                  </c:pt>
                  <c:pt idx="11">
                    <c:v>30</c:v>
                  </c:pt>
                  <c:pt idx="12">
                    <c:v>33</c:v>
                  </c:pt>
                  <c:pt idx="13">
                    <c:v>32</c:v>
                  </c:pt>
                  <c:pt idx="14">
                    <c:v>15</c:v>
                  </c:pt>
                  <c:pt idx="15">
                    <c:v>57</c:v>
                  </c:pt>
                  <c:pt idx="16">
                    <c:v>5</c:v>
                  </c:pt>
                  <c:pt idx="17">
                    <c:v>6</c:v>
                  </c:pt>
                  <c:pt idx="18">
                    <c:v>9</c:v>
                  </c:pt>
                  <c:pt idx="19">
                    <c:v>44</c:v>
                  </c:pt>
                </c:lvl>
              </c:multiLvlStrCache>
            </c:multiLvlStrRef>
          </c:cat>
          <c:val>
            <c:numRef>
              <c:f>'ob5'!$F$1:$F$20</c:f>
              <c:numCache>
                <c:formatCode>General</c:formatCode>
                <c:ptCount val="20"/>
              </c:numCache>
            </c:numRef>
          </c:val>
          <c:extLst>
            <c:ext xmlns:c16="http://schemas.microsoft.com/office/drawing/2014/chart" uri="{C3380CC4-5D6E-409C-BE32-E72D297353CC}">
              <c16:uniqueId val="{00000002-F557-4840-A707-970C50BA152A}"/>
            </c:ext>
          </c:extLst>
        </c:ser>
        <c:dLbls>
          <c:showLegendKey val="0"/>
          <c:showVal val="0"/>
          <c:showCatName val="0"/>
          <c:showSerName val="0"/>
          <c:showPercent val="0"/>
          <c:showBubbleSize val="0"/>
        </c:dLbls>
        <c:gapWidth val="199"/>
        <c:overlap val="100"/>
        <c:axId val="463026272"/>
        <c:axId val="463031072"/>
      </c:barChart>
      <c:catAx>
        <c:axId val="463026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cap="none" spc="0" normalizeH="0" baseline="0">
                <a:solidFill>
                  <a:schemeClr val="dk1"/>
                </a:solidFill>
                <a:latin typeface="+mn-lt"/>
                <a:ea typeface="+mn-ea"/>
                <a:cs typeface="+mn-cs"/>
              </a:defRPr>
            </a:pPr>
            <a:endParaRPr lang="en-US"/>
          </a:p>
        </c:txPr>
        <c:crossAx val="463031072"/>
        <c:crosses val="autoZero"/>
        <c:auto val="1"/>
        <c:lblAlgn val="ctr"/>
        <c:lblOffset val="100"/>
        <c:noMultiLvlLbl val="0"/>
      </c:catAx>
      <c:valAx>
        <c:axId val="463031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crossAx val="46302627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dk1"/>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lt1"/>
    </a:solidFill>
    <a:ln w="15875" cap="rnd" cmpd="sng" algn="ctr">
      <a:solidFill>
        <a:schemeClr val="accent2"/>
      </a:solidFill>
      <a:prstDash val="solid"/>
    </a:ln>
    <a:effectLst/>
  </c:spPr>
  <c:txPr>
    <a:bodyPr/>
    <a:lstStyle/>
    <a:p>
      <a:pPr>
        <a:defRPr>
          <a:solidFill>
            <a:schemeClr val="dk1"/>
          </a:solidFill>
          <a:latin typeface="+mn-lt"/>
          <a:ea typeface="+mn-ea"/>
          <a:cs typeface="+mn-cs"/>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r>
              <a:rPr lang="en-IN"/>
              <a:t>Avg order value</a:t>
            </a:r>
          </a:p>
        </c:rich>
      </c:tx>
      <c:overlay val="0"/>
      <c:spPr>
        <a:noFill/>
        <a:ln>
          <a:noFill/>
        </a:ln>
        <a:effectLst/>
      </c:spPr>
      <c:txPr>
        <a:bodyPr rot="0" spcFirstLastPara="1" vertOverflow="ellipsis" vert="horz" wrap="square" anchor="ctr" anchorCtr="1"/>
        <a:lstStyle/>
        <a:p>
          <a:pPr>
            <a:defRPr sz="2128" b="1" i="0" u="none" strike="noStrike" kern="1200" cap="none" spc="0" normalizeH="0" baseline="0">
              <a:solidFill>
                <a:schemeClr val="dk1">
                  <a:lumMod val="50000"/>
                  <a:lumOff val="50000"/>
                </a:schemeClr>
              </a:solidFill>
              <a:latin typeface="+mj-lt"/>
              <a:ea typeface="+mj-ea"/>
              <a:cs typeface="+mj-cs"/>
            </a:defRPr>
          </a:pPr>
          <a:endParaRPr lang="en-IN"/>
        </a:p>
      </c:txPr>
    </c:title>
    <c:autoTitleDeleted val="0"/>
    <c:plotArea>
      <c:layout/>
      <c:barChart>
        <c:barDir val="col"/>
        <c:grouping val="stacked"/>
        <c:varyColors val="0"/>
        <c:ser>
          <c:idx val="0"/>
          <c:order val="0"/>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'q7'!$A$1:$B$20</c:f>
              <c:multiLvlStrCache>
                <c:ptCount val="20"/>
                <c:lvl>
                  <c:pt idx="0">
                    <c:v>customers</c:v>
                  </c:pt>
                  <c:pt idx="1">
                    <c:v>FranÃ§ois Tremblay</c:v>
                  </c:pt>
                  <c:pt idx="2">
                    <c:v>Helena HolÃ½</c:v>
                  </c:pt>
                  <c:pt idx="3">
                    <c:v>Robert Brown</c:v>
                  </c:pt>
                  <c:pt idx="4">
                    <c:v>Michelle Brooks</c:v>
                  </c:pt>
                  <c:pt idx="5">
                    <c:v>Fynn Zimmermann</c:v>
                  </c:pt>
                  <c:pt idx="6">
                    <c:v>Patrick Gray</c:v>
                  </c:pt>
                  <c:pt idx="7">
                    <c:v>Frank Harris</c:v>
                  </c:pt>
                  <c:pt idx="8">
                    <c:v>Wyatt Girard</c:v>
                  </c:pt>
                  <c:pt idx="9">
                    <c:v>Puja Srivastava</c:v>
                  </c:pt>
                  <c:pt idx="10">
                    <c:v>Frank Ralston</c:v>
                  </c:pt>
                  <c:pt idx="11">
                    <c:v>Phil Hughes</c:v>
                  </c:pt>
                  <c:pt idx="12">
                    <c:v>Enrique MuÃ±oz</c:v>
                  </c:pt>
                  <c:pt idx="13">
                    <c:v>Hugh O'Reilly</c:v>
                  </c:pt>
                  <c:pt idx="14">
                    <c:v>Steve Murray</c:v>
                  </c:pt>
                  <c:pt idx="15">
                    <c:v>Camille Bernard</c:v>
                  </c:pt>
                  <c:pt idx="16">
                    <c:v>Aaron Mitchell</c:v>
                  </c:pt>
                  <c:pt idx="17">
                    <c:v>Daan Peeters</c:v>
                  </c:pt>
                  <c:pt idx="18">
                    <c:v>Manoj Pareek</c:v>
                  </c:pt>
                  <c:pt idx="19">
                    <c:v>Emma Jones</c:v>
                  </c:pt>
                </c:lvl>
                <c:lvl>
                  <c:pt idx="0">
                    <c:v>customer_id</c:v>
                  </c:pt>
                  <c:pt idx="1">
                    <c:v>3</c:v>
                  </c:pt>
                  <c:pt idx="2">
                    <c:v>6</c:v>
                  </c:pt>
                  <c:pt idx="3">
                    <c:v>29</c:v>
                  </c:pt>
                  <c:pt idx="4">
                    <c:v>18</c:v>
                  </c:pt>
                  <c:pt idx="5">
                    <c:v>37</c:v>
                  </c:pt>
                  <c:pt idx="6">
                    <c:v>27</c:v>
                  </c:pt>
                  <c:pt idx="7">
                    <c:v>16</c:v>
                  </c:pt>
                  <c:pt idx="8">
                    <c:v>42</c:v>
                  </c:pt>
                  <c:pt idx="9">
                    <c:v>59</c:v>
                  </c:pt>
                  <c:pt idx="10">
                    <c:v>24</c:v>
                  </c:pt>
                  <c:pt idx="11">
                    <c:v>53</c:v>
                  </c:pt>
                  <c:pt idx="12">
                    <c:v>50</c:v>
                  </c:pt>
                  <c:pt idx="13">
                    <c:v>46</c:v>
                  </c:pt>
                  <c:pt idx="14">
                    <c:v>54</c:v>
                  </c:pt>
                  <c:pt idx="15">
                    <c:v>39</c:v>
                  </c:pt>
                  <c:pt idx="16">
                    <c:v>32</c:v>
                  </c:pt>
                  <c:pt idx="17">
                    <c:v>8</c:v>
                  </c:pt>
                  <c:pt idx="18">
                    <c:v>58</c:v>
                  </c:pt>
                  <c:pt idx="19">
                    <c:v>52</c:v>
                  </c:pt>
                </c:lvl>
              </c:multiLvlStrCache>
            </c:multiLvlStrRef>
          </c:cat>
          <c:val>
            <c:numRef>
              <c:f>'q7'!$C$1:$C$20</c:f>
              <c:numCache>
                <c:formatCode>General</c:formatCode>
                <c:ptCount val="20"/>
                <c:pt idx="0">
                  <c:v>0</c:v>
                </c:pt>
                <c:pt idx="1">
                  <c:v>11.11</c:v>
                </c:pt>
                <c:pt idx="2">
                  <c:v>10.73</c:v>
                </c:pt>
                <c:pt idx="3">
                  <c:v>10.15</c:v>
                </c:pt>
                <c:pt idx="4">
                  <c:v>9.9</c:v>
                </c:pt>
                <c:pt idx="5">
                  <c:v>9.41</c:v>
                </c:pt>
                <c:pt idx="6">
                  <c:v>9.35</c:v>
                </c:pt>
                <c:pt idx="7">
                  <c:v>9.2799999999999994</c:v>
                </c:pt>
                <c:pt idx="8">
                  <c:v>9.09</c:v>
                </c:pt>
                <c:pt idx="9">
                  <c:v>8.91</c:v>
                </c:pt>
                <c:pt idx="10">
                  <c:v>8.91</c:v>
                </c:pt>
                <c:pt idx="11">
                  <c:v>8.91</c:v>
                </c:pt>
                <c:pt idx="12">
                  <c:v>8.91</c:v>
                </c:pt>
                <c:pt idx="13">
                  <c:v>8.83</c:v>
                </c:pt>
                <c:pt idx="14">
                  <c:v>8.8000000000000007</c:v>
                </c:pt>
                <c:pt idx="15">
                  <c:v>8.8000000000000007</c:v>
                </c:pt>
                <c:pt idx="16">
                  <c:v>8.7899999999999991</c:v>
                </c:pt>
                <c:pt idx="17">
                  <c:v>8.6300000000000008</c:v>
                </c:pt>
                <c:pt idx="18">
                  <c:v>8.61</c:v>
                </c:pt>
                <c:pt idx="19">
                  <c:v>8.5399999999999991</c:v>
                </c:pt>
              </c:numCache>
            </c:numRef>
          </c:val>
          <c:extLst>
            <c:ext xmlns:c16="http://schemas.microsoft.com/office/drawing/2014/chart" uri="{C3380CC4-5D6E-409C-BE32-E72D297353CC}">
              <c16:uniqueId val="{00000000-A07B-4EB9-B895-B9B7265CB573}"/>
            </c:ext>
          </c:extLst>
        </c:ser>
        <c:ser>
          <c:idx val="1"/>
          <c:order val="1"/>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dk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dk1">
                          <a:lumMod val="35000"/>
                          <a:lumOff val="65000"/>
                        </a:schemeClr>
                      </a:solidFill>
                      <a:round/>
                    </a:ln>
                    <a:effectLst/>
                  </c:spPr>
                </c15:leaderLines>
              </c:ext>
            </c:extLst>
          </c:dLbls>
          <c:cat>
            <c:multiLvlStrRef>
              <c:f>'q7'!$A$1:$B$20</c:f>
              <c:multiLvlStrCache>
                <c:ptCount val="20"/>
                <c:lvl>
                  <c:pt idx="0">
                    <c:v>customers</c:v>
                  </c:pt>
                  <c:pt idx="1">
                    <c:v>FranÃ§ois Tremblay</c:v>
                  </c:pt>
                  <c:pt idx="2">
                    <c:v>Helena HolÃ½</c:v>
                  </c:pt>
                  <c:pt idx="3">
                    <c:v>Robert Brown</c:v>
                  </c:pt>
                  <c:pt idx="4">
                    <c:v>Michelle Brooks</c:v>
                  </c:pt>
                  <c:pt idx="5">
                    <c:v>Fynn Zimmermann</c:v>
                  </c:pt>
                  <c:pt idx="6">
                    <c:v>Patrick Gray</c:v>
                  </c:pt>
                  <c:pt idx="7">
                    <c:v>Frank Harris</c:v>
                  </c:pt>
                  <c:pt idx="8">
                    <c:v>Wyatt Girard</c:v>
                  </c:pt>
                  <c:pt idx="9">
                    <c:v>Puja Srivastava</c:v>
                  </c:pt>
                  <c:pt idx="10">
                    <c:v>Frank Ralston</c:v>
                  </c:pt>
                  <c:pt idx="11">
                    <c:v>Phil Hughes</c:v>
                  </c:pt>
                  <c:pt idx="12">
                    <c:v>Enrique MuÃ±oz</c:v>
                  </c:pt>
                  <c:pt idx="13">
                    <c:v>Hugh O'Reilly</c:v>
                  </c:pt>
                  <c:pt idx="14">
                    <c:v>Steve Murray</c:v>
                  </c:pt>
                  <c:pt idx="15">
                    <c:v>Camille Bernard</c:v>
                  </c:pt>
                  <c:pt idx="16">
                    <c:v>Aaron Mitchell</c:v>
                  </c:pt>
                  <c:pt idx="17">
                    <c:v>Daan Peeters</c:v>
                  </c:pt>
                  <c:pt idx="18">
                    <c:v>Manoj Pareek</c:v>
                  </c:pt>
                  <c:pt idx="19">
                    <c:v>Emma Jones</c:v>
                  </c:pt>
                </c:lvl>
                <c:lvl>
                  <c:pt idx="0">
                    <c:v>customer_id</c:v>
                  </c:pt>
                  <c:pt idx="1">
                    <c:v>3</c:v>
                  </c:pt>
                  <c:pt idx="2">
                    <c:v>6</c:v>
                  </c:pt>
                  <c:pt idx="3">
                    <c:v>29</c:v>
                  </c:pt>
                  <c:pt idx="4">
                    <c:v>18</c:v>
                  </c:pt>
                  <c:pt idx="5">
                    <c:v>37</c:v>
                  </c:pt>
                  <c:pt idx="6">
                    <c:v>27</c:v>
                  </c:pt>
                  <c:pt idx="7">
                    <c:v>16</c:v>
                  </c:pt>
                  <c:pt idx="8">
                    <c:v>42</c:v>
                  </c:pt>
                  <c:pt idx="9">
                    <c:v>59</c:v>
                  </c:pt>
                  <c:pt idx="10">
                    <c:v>24</c:v>
                  </c:pt>
                  <c:pt idx="11">
                    <c:v>53</c:v>
                  </c:pt>
                  <c:pt idx="12">
                    <c:v>50</c:v>
                  </c:pt>
                  <c:pt idx="13">
                    <c:v>46</c:v>
                  </c:pt>
                  <c:pt idx="14">
                    <c:v>54</c:v>
                  </c:pt>
                  <c:pt idx="15">
                    <c:v>39</c:v>
                  </c:pt>
                  <c:pt idx="16">
                    <c:v>32</c:v>
                  </c:pt>
                  <c:pt idx="17">
                    <c:v>8</c:v>
                  </c:pt>
                  <c:pt idx="18">
                    <c:v>58</c:v>
                  </c:pt>
                  <c:pt idx="19">
                    <c:v>52</c:v>
                  </c:pt>
                </c:lvl>
              </c:multiLvlStrCache>
            </c:multiLvlStrRef>
          </c:cat>
          <c:val>
            <c:numRef>
              <c:f>'q7'!$D$1:$D$20</c:f>
              <c:numCache>
                <c:formatCode>General</c:formatCode>
                <c:ptCount val="20"/>
              </c:numCache>
            </c:numRef>
          </c:val>
          <c:extLst>
            <c:ext xmlns:c16="http://schemas.microsoft.com/office/drawing/2014/chart" uri="{C3380CC4-5D6E-409C-BE32-E72D297353CC}">
              <c16:uniqueId val="{00000001-A07B-4EB9-B895-B9B7265CB573}"/>
            </c:ext>
          </c:extLst>
        </c:ser>
        <c:dLbls>
          <c:dLblPos val="ctr"/>
          <c:showLegendKey val="0"/>
          <c:showVal val="1"/>
          <c:showCatName val="0"/>
          <c:showSerName val="0"/>
          <c:showPercent val="0"/>
          <c:showBubbleSize val="0"/>
        </c:dLbls>
        <c:gapWidth val="150"/>
        <c:overlap val="100"/>
        <c:axId val="462949472"/>
        <c:axId val="462943232"/>
      </c:barChart>
      <c:catAx>
        <c:axId val="462949472"/>
        <c:scaling>
          <c:orientation val="minMax"/>
        </c:scaling>
        <c:delete val="0"/>
        <c:axPos val="b"/>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cap="none" spc="0" normalizeH="0" baseline="0">
                <a:solidFill>
                  <a:schemeClr val="dk1">
                    <a:lumMod val="65000"/>
                    <a:lumOff val="35000"/>
                  </a:schemeClr>
                </a:solidFill>
                <a:latin typeface="+mn-lt"/>
                <a:ea typeface="+mn-ea"/>
                <a:cs typeface="+mn-cs"/>
              </a:defRPr>
            </a:pPr>
            <a:endParaRPr lang="en-US"/>
          </a:p>
        </c:txPr>
        <c:crossAx val="462943232"/>
        <c:crosses val="autoZero"/>
        <c:auto val="1"/>
        <c:lblAlgn val="ctr"/>
        <c:lblOffset val="100"/>
        <c:noMultiLvlLbl val="0"/>
      </c:catAx>
      <c:valAx>
        <c:axId val="462943232"/>
        <c:scaling>
          <c:orientation val="minMax"/>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crossAx val="462949472"/>
        <c:crosses val="autoZero"/>
        <c:crossBetween val="between"/>
      </c:valAx>
      <c:spPr>
        <a:pattFill prst="ltDnDiag">
          <a:fgClr>
            <a:schemeClr val="dk1">
              <a:lumMod val="15000"/>
              <a:lumOff val="85000"/>
            </a:schemeClr>
          </a:fgClr>
          <a:bgClr>
            <a:schemeClr val="lt1"/>
          </a:bgClr>
        </a:patt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solidFill>
      <a:schemeClr val="lt1"/>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spPr>
            <a:gradFill rotWithShape="1">
              <a:gsLst>
                <a:gs pos="0">
                  <a:schemeClr val="accent1">
                    <a:tint val="96000"/>
                    <a:lumMod val="102000"/>
                  </a:schemeClr>
                </a:gs>
                <a:gs pos="100000">
                  <a:schemeClr val="accent1">
                    <a:shade val="88000"/>
                    <a:lumMod val="94000"/>
                  </a:schemeClr>
                </a:gs>
              </a:gsLst>
              <a:path path="circle">
                <a:fillToRect l="50000" t="100000" r="100000" b="50000"/>
              </a:path>
            </a:gradFill>
            <a:ln>
              <a:noFill/>
            </a:ln>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c:spPr>
          <c:invertIfNegative val="0"/>
          <c:cat>
            <c:multiLvlStrRef>
              <c:f>'ob7'!$A$1:$B$20</c:f>
              <c:multiLvlStrCache>
                <c:ptCount val="20"/>
                <c:lvl>
                  <c:pt idx="0">
                    <c:v>customers</c:v>
                  </c:pt>
                  <c:pt idx="1">
                    <c:v>LuÃ­s GonÃ§alves</c:v>
                  </c:pt>
                  <c:pt idx="2">
                    <c:v>LuÃ­s GonÃ§alves</c:v>
                  </c:pt>
                  <c:pt idx="3">
                    <c:v>LuÃ­s GonÃ§alves</c:v>
                  </c:pt>
                  <c:pt idx="4">
                    <c:v>LuÃ­s GonÃ§alves</c:v>
                  </c:pt>
                  <c:pt idx="5">
                    <c:v>LuÃ­s GonÃ§alves</c:v>
                  </c:pt>
                  <c:pt idx="6">
                    <c:v>LuÃ­s GonÃ§alves</c:v>
                  </c:pt>
                  <c:pt idx="7">
                    <c:v>Leonie KÃ¶hler</c:v>
                  </c:pt>
                  <c:pt idx="8">
                    <c:v>Leonie KÃ¶hler</c:v>
                  </c:pt>
                  <c:pt idx="9">
                    <c:v>Leonie KÃ¶hler</c:v>
                  </c:pt>
                  <c:pt idx="10">
                    <c:v>Leonie KÃ¶hler</c:v>
                  </c:pt>
                  <c:pt idx="11">
                    <c:v>FranÃ§ois Tremblay</c:v>
                  </c:pt>
                  <c:pt idx="12">
                    <c:v>FranÃ§ois Tremblay</c:v>
                  </c:pt>
                  <c:pt idx="13">
                    <c:v>FranÃ§ois Tremblay</c:v>
                  </c:pt>
                  <c:pt idx="14">
                    <c:v>FranÃ§ois Tremblay</c:v>
                  </c:pt>
                  <c:pt idx="15">
                    <c:v>FranÃ§ois Tremblay</c:v>
                  </c:pt>
                  <c:pt idx="16">
                    <c:v>FranÃ§ois Tremblay</c:v>
                  </c:pt>
                  <c:pt idx="17">
                    <c:v>BjÃ¸rn Hansen</c:v>
                  </c:pt>
                  <c:pt idx="18">
                    <c:v>BjÃ¸rn Hansen</c:v>
                  </c:pt>
                  <c:pt idx="19">
                    <c:v>BjÃ¸rn Hansen</c:v>
                  </c:pt>
                </c:lvl>
                <c:lvl>
                  <c:pt idx="0">
                    <c:v>customer_id</c:v>
                  </c:pt>
                  <c:pt idx="1">
                    <c:v>1</c:v>
                  </c:pt>
                  <c:pt idx="2">
                    <c:v>1</c:v>
                  </c:pt>
                  <c:pt idx="3">
                    <c:v>1</c:v>
                  </c:pt>
                  <c:pt idx="4">
                    <c:v>1</c:v>
                  </c:pt>
                  <c:pt idx="5">
                    <c:v>1</c:v>
                  </c:pt>
                  <c:pt idx="6">
                    <c:v>1</c:v>
                  </c:pt>
                  <c:pt idx="7">
                    <c:v>2</c:v>
                  </c:pt>
                  <c:pt idx="8">
                    <c:v>2</c:v>
                  </c:pt>
                  <c:pt idx="9">
                    <c:v>2</c:v>
                  </c:pt>
                  <c:pt idx="10">
                    <c:v>2</c:v>
                  </c:pt>
                  <c:pt idx="11">
                    <c:v>3</c:v>
                  </c:pt>
                  <c:pt idx="12">
                    <c:v>3</c:v>
                  </c:pt>
                  <c:pt idx="13">
                    <c:v>3</c:v>
                  </c:pt>
                  <c:pt idx="14">
                    <c:v>3</c:v>
                  </c:pt>
                  <c:pt idx="15">
                    <c:v>3</c:v>
                  </c:pt>
                  <c:pt idx="16">
                    <c:v>3</c:v>
                  </c:pt>
                  <c:pt idx="17">
                    <c:v>4</c:v>
                  </c:pt>
                  <c:pt idx="18">
                    <c:v>4</c:v>
                  </c:pt>
                  <c:pt idx="19">
                    <c:v>4</c:v>
                  </c:pt>
                </c:lvl>
              </c:multiLvlStrCache>
            </c:multiLvlStrRef>
          </c:cat>
          <c:val>
            <c:numRef>
              <c:f>'ob7'!$C$1:$C$20</c:f>
              <c:numCache>
                <c:formatCode>General</c:formatCode>
                <c:ptCount val="20"/>
                <c:pt idx="0">
                  <c:v>0</c:v>
                </c:pt>
                <c:pt idx="1">
                  <c:v>6</c:v>
                </c:pt>
                <c:pt idx="2">
                  <c:v>5</c:v>
                </c:pt>
                <c:pt idx="3">
                  <c:v>2</c:v>
                </c:pt>
                <c:pt idx="4">
                  <c:v>3</c:v>
                </c:pt>
                <c:pt idx="5">
                  <c:v>1</c:v>
                </c:pt>
                <c:pt idx="6">
                  <c:v>4</c:v>
                </c:pt>
                <c:pt idx="7">
                  <c:v>2</c:v>
                </c:pt>
                <c:pt idx="8">
                  <c:v>7</c:v>
                </c:pt>
                <c:pt idx="9">
                  <c:v>3</c:v>
                </c:pt>
                <c:pt idx="10">
                  <c:v>1</c:v>
                </c:pt>
                <c:pt idx="11">
                  <c:v>6</c:v>
                </c:pt>
                <c:pt idx="12">
                  <c:v>2</c:v>
                </c:pt>
                <c:pt idx="13">
                  <c:v>7</c:v>
                </c:pt>
                <c:pt idx="14">
                  <c:v>4</c:v>
                </c:pt>
                <c:pt idx="15">
                  <c:v>3</c:v>
                </c:pt>
                <c:pt idx="16">
                  <c:v>5</c:v>
                </c:pt>
                <c:pt idx="17">
                  <c:v>3</c:v>
                </c:pt>
                <c:pt idx="18">
                  <c:v>5</c:v>
                </c:pt>
                <c:pt idx="19">
                  <c:v>6</c:v>
                </c:pt>
              </c:numCache>
            </c:numRef>
          </c:val>
          <c:extLst>
            <c:ext xmlns:c16="http://schemas.microsoft.com/office/drawing/2014/chart" uri="{C3380CC4-5D6E-409C-BE32-E72D297353CC}">
              <c16:uniqueId val="{00000000-0BDD-48A0-98D0-B6AF3771F1CD}"/>
            </c:ext>
          </c:extLst>
        </c:ser>
        <c:ser>
          <c:idx val="1"/>
          <c:order val="1"/>
          <c:spPr>
            <a:gradFill rotWithShape="1">
              <a:gsLst>
                <a:gs pos="0">
                  <a:schemeClr val="accent2">
                    <a:tint val="96000"/>
                    <a:lumMod val="102000"/>
                  </a:schemeClr>
                </a:gs>
                <a:gs pos="100000">
                  <a:schemeClr val="accent2">
                    <a:shade val="88000"/>
                    <a:lumMod val="94000"/>
                  </a:schemeClr>
                </a:gs>
              </a:gsLst>
              <a:path path="circle">
                <a:fillToRect l="50000" t="100000" r="100000" b="50000"/>
              </a:path>
            </a:gradFill>
            <a:ln>
              <a:noFill/>
            </a:ln>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c:spPr>
          <c:invertIfNegative val="0"/>
          <c:cat>
            <c:multiLvlStrRef>
              <c:f>'ob7'!$A$1:$B$20</c:f>
              <c:multiLvlStrCache>
                <c:ptCount val="20"/>
                <c:lvl>
                  <c:pt idx="0">
                    <c:v>customers</c:v>
                  </c:pt>
                  <c:pt idx="1">
                    <c:v>LuÃ­s GonÃ§alves</c:v>
                  </c:pt>
                  <c:pt idx="2">
                    <c:v>LuÃ­s GonÃ§alves</c:v>
                  </c:pt>
                  <c:pt idx="3">
                    <c:v>LuÃ­s GonÃ§alves</c:v>
                  </c:pt>
                  <c:pt idx="4">
                    <c:v>LuÃ­s GonÃ§alves</c:v>
                  </c:pt>
                  <c:pt idx="5">
                    <c:v>LuÃ­s GonÃ§alves</c:v>
                  </c:pt>
                  <c:pt idx="6">
                    <c:v>LuÃ­s GonÃ§alves</c:v>
                  </c:pt>
                  <c:pt idx="7">
                    <c:v>Leonie KÃ¶hler</c:v>
                  </c:pt>
                  <c:pt idx="8">
                    <c:v>Leonie KÃ¶hler</c:v>
                  </c:pt>
                  <c:pt idx="9">
                    <c:v>Leonie KÃ¶hler</c:v>
                  </c:pt>
                  <c:pt idx="10">
                    <c:v>Leonie KÃ¶hler</c:v>
                  </c:pt>
                  <c:pt idx="11">
                    <c:v>FranÃ§ois Tremblay</c:v>
                  </c:pt>
                  <c:pt idx="12">
                    <c:v>FranÃ§ois Tremblay</c:v>
                  </c:pt>
                  <c:pt idx="13">
                    <c:v>FranÃ§ois Tremblay</c:v>
                  </c:pt>
                  <c:pt idx="14">
                    <c:v>FranÃ§ois Tremblay</c:v>
                  </c:pt>
                  <c:pt idx="15">
                    <c:v>FranÃ§ois Tremblay</c:v>
                  </c:pt>
                  <c:pt idx="16">
                    <c:v>FranÃ§ois Tremblay</c:v>
                  </c:pt>
                  <c:pt idx="17">
                    <c:v>BjÃ¸rn Hansen</c:v>
                  </c:pt>
                  <c:pt idx="18">
                    <c:v>BjÃ¸rn Hansen</c:v>
                  </c:pt>
                  <c:pt idx="19">
                    <c:v>BjÃ¸rn Hansen</c:v>
                  </c:pt>
                </c:lvl>
                <c:lvl>
                  <c:pt idx="0">
                    <c:v>customer_id</c:v>
                  </c:pt>
                  <c:pt idx="1">
                    <c:v>1</c:v>
                  </c:pt>
                  <c:pt idx="2">
                    <c:v>1</c:v>
                  </c:pt>
                  <c:pt idx="3">
                    <c:v>1</c:v>
                  </c:pt>
                  <c:pt idx="4">
                    <c:v>1</c:v>
                  </c:pt>
                  <c:pt idx="5">
                    <c:v>1</c:v>
                  </c:pt>
                  <c:pt idx="6">
                    <c:v>1</c:v>
                  </c:pt>
                  <c:pt idx="7">
                    <c:v>2</c:v>
                  </c:pt>
                  <c:pt idx="8">
                    <c:v>2</c:v>
                  </c:pt>
                  <c:pt idx="9">
                    <c:v>2</c:v>
                  </c:pt>
                  <c:pt idx="10">
                    <c:v>2</c:v>
                  </c:pt>
                  <c:pt idx="11">
                    <c:v>3</c:v>
                  </c:pt>
                  <c:pt idx="12">
                    <c:v>3</c:v>
                  </c:pt>
                  <c:pt idx="13">
                    <c:v>3</c:v>
                  </c:pt>
                  <c:pt idx="14">
                    <c:v>3</c:v>
                  </c:pt>
                  <c:pt idx="15">
                    <c:v>3</c:v>
                  </c:pt>
                  <c:pt idx="16">
                    <c:v>3</c:v>
                  </c:pt>
                  <c:pt idx="17">
                    <c:v>4</c:v>
                  </c:pt>
                  <c:pt idx="18">
                    <c:v>4</c:v>
                  </c:pt>
                  <c:pt idx="19">
                    <c:v>4</c:v>
                  </c:pt>
                </c:lvl>
              </c:multiLvlStrCache>
            </c:multiLvlStrRef>
          </c:cat>
          <c:val>
            <c:numRef>
              <c:f>'ob7'!$D$1:$D$20</c:f>
              <c:numCache>
                <c:formatCode>General</c:formatCode>
                <c:ptCount val="20"/>
                <c:pt idx="0">
                  <c:v>0</c:v>
                </c:pt>
                <c:pt idx="1">
                  <c:v>3</c:v>
                </c:pt>
                <c:pt idx="2">
                  <c:v>3</c:v>
                </c:pt>
                <c:pt idx="3">
                  <c:v>3</c:v>
                </c:pt>
                <c:pt idx="4">
                  <c:v>2</c:v>
                </c:pt>
                <c:pt idx="5">
                  <c:v>1</c:v>
                </c:pt>
                <c:pt idx="6">
                  <c:v>1</c:v>
                </c:pt>
                <c:pt idx="7">
                  <c:v>4</c:v>
                </c:pt>
                <c:pt idx="8">
                  <c:v>3</c:v>
                </c:pt>
                <c:pt idx="9">
                  <c:v>2</c:v>
                </c:pt>
                <c:pt idx="10">
                  <c:v>2</c:v>
                </c:pt>
                <c:pt idx="11">
                  <c:v>2</c:v>
                </c:pt>
                <c:pt idx="12">
                  <c:v>2</c:v>
                </c:pt>
                <c:pt idx="13">
                  <c:v>2</c:v>
                </c:pt>
                <c:pt idx="14">
                  <c:v>1</c:v>
                </c:pt>
                <c:pt idx="15">
                  <c:v>1</c:v>
                </c:pt>
                <c:pt idx="16">
                  <c:v>1</c:v>
                </c:pt>
                <c:pt idx="17">
                  <c:v>2</c:v>
                </c:pt>
                <c:pt idx="18">
                  <c:v>2</c:v>
                </c:pt>
                <c:pt idx="19">
                  <c:v>2</c:v>
                </c:pt>
              </c:numCache>
            </c:numRef>
          </c:val>
          <c:extLst>
            <c:ext xmlns:c16="http://schemas.microsoft.com/office/drawing/2014/chart" uri="{C3380CC4-5D6E-409C-BE32-E72D297353CC}">
              <c16:uniqueId val="{00000001-0BDD-48A0-98D0-B6AF3771F1CD}"/>
            </c:ext>
          </c:extLst>
        </c:ser>
        <c:ser>
          <c:idx val="2"/>
          <c:order val="2"/>
          <c:spPr>
            <a:gradFill rotWithShape="1">
              <a:gsLst>
                <a:gs pos="0">
                  <a:schemeClr val="accent3">
                    <a:tint val="96000"/>
                    <a:lumMod val="102000"/>
                  </a:schemeClr>
                </a:gs>
                <a:gs pos="100000">
                  <a:schemeClr val="accent3">
                    <a:shade val="88000"/>
                    <a:lumMod val="94000"/>
                  </a:schemeClr>
                </a:gs>
              </a:gsLst>
              <a:path path="circle">
                <a:fillToRect l="50000" t="100000" r="100000" b="50000"/>
              </a:path>
            </a:gradFill>
            <a:ln>
              <a:noFill/>
            </a:ln>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c:spPr>
          <c:invertIfNegative val="0"/>
          <c:cat>
            <c:multiLvlStrRef>
              <c:f>'ob7'!$A$1:$B$20</c:f>
              <c:multiLvlStrCache>
                <c:ptCount val="20"/>
                <c:lvl>
                  <c:pt idx="0">
                    <c:v>customers</c:v>
                  </c:pt>
                  <c:pt idx="1">
                    <c:v>LuÃ­s GonÃ§alves</c:v>
                  </c:pt>
                  <c:pt idx="2">
                    <c:v>LuÃ­s GonÃ§alves</c:v>
                  </c:pt>
                  <c:pt idx="3">
                    <c:v>LuÃ­s GonÃ§alves</c:v>
                  </c:pt>
                  <c:pt idx="4">
                    <c:v>LuÃ­s GonÃ§alves</c:v>
                  </c:pt>
                  <c:pt idx="5">
                    <c:v>LuÃ­s GonÃ§alves</c:v>
                  </c:pt>
                  <c:pt idx="6">
                    <c:v>LuÃ­s GonÃ§alves</c:v>
                  </c:pt>
                  <c:pt idx="7">
                    <c:v>Leonie KÃ¶hler</c:v>
                  </c:pt>
                  <c:pt idx="8">
                    <c:v>Leonie KÃ¶hler</c:v>
                  </c:pt>
                  <c:pt idx="9">
                    <c:v>Leonie KÃ¶hler</c:v>
                  </c:pt>
                  <c:pt idx="10">
                    <c:v>Leonie KÃ¶hler</c:v>
                  </c:pt>
                  <c:pt idx="11">
                    <c:v>FranÃ§ois Tremblay</c:v>
                  </c:pt>
                  <c:pt idx="12">
                    <c:v>FranÃ§ois Tremblay</c:v>
                  </c:pt>
                  <c:pt idx="13">
                    <c:v>FranÃ§ois Tremblay</c:v>
                  </c:pt>
                  <c:pt idx="14">
                    <c:v>FranÃ§ois Tremblay</c:v>
                  </c:pt>
                  <c:pt idx="15">
                    <c:v>FranÃ§ois Tremblay</c:v>
                  </c:pt>
                  <c:pt idx="16">
                    <c:v>FranÃ§ois Tremblay</c:v>
                  </c:pt>
                  <c:pt idx="17">
                    <c:v>BjÃ¸rn Hansen</c:v>
                  </c:pt>
                  <c:pt idx="18">
                    <c:v>BjÃ¸rn Hansen</c:v>
                  </c:pt>
                  <c:pt idx="19">
                    <c:v>BjÃ¸rn Hansen</c:v>
                  </c:pt>
                </c:lvl>
                <c:lvl>
                  <c:pt idx="0">
                    <c:v>customer_id</c:v>
                  </c:pt>
                  <c:pt idx="1">
                    <c:v>1</c:v>
                  </c:pt>
                  <c:pt idx="2">
                    <c:v>1</c:v>
                  </c:pt>
                  <c:pt idx="3">
                    <c:v>1</c:v>
                  </c:pt>
                  <c:pt idx="4">
                    <c:v>1</c:v>
                  </c:pt>
                  <c:pt idx="5">
                    <c:v>1</c:v>
                  </c:pt>
                  <c:pt idx="6">
                    <c:v>1</c:v>
                  </c:pt>
                  <c:pt idx="7">
                    <c:v>2</c:v>
                  </c:pt>
                  <c:pt idx="8">
                    <c:v>2</c:v>
                  </c:pt>
                  <c:pt idx="9">
                    <c:v>2</c:v>
                  </c:pt>
                  <c:pt idx="10">
                    <c:v>2</c:v>
                  </c:pt>
                  <c:pt idx="11">
                    <c:v>3</c:v>
                  </c:pt>
                  <c:pt idx="12">
                    <c:v>3</c:v>
                  </c:pt>
                  <c:pt idx="13">
                    <c:v>3</c:v>
                  </c:pt>
                  <c:pt idx="14">
                    <c:v>3</c:v>
                  </c:pt>
                  <c:pt idx="15">
                    <c:v>3</c:v>
                  </c:pt>
                  <c:pt idx="16">
                    <c:v>3</c:v>
                  </c:pt>
                  <c:pt idx="17">
                    <c:v>4</c:v>
                  </c:pt>
                  <c:pt idx="18">
                    <c:v>4</c:v>
                  </c:pt>
                  <c:pt idx="19">
                    <c:v>4</c:v>
                  </c:pt>
                </c:lvl>
              </c:multiLvlStrCache>
            </c:multiLvlStrRef>
          </c:cat>
          <c:val>
            <c:numRef>
              <c:f>'ob7'!$E$1:$E$20</c:f>
              <c:numCache>
                <c:formatCode>General</c:formatCode>
                <c:ptCount val="20"/>
              </c:numCache>
            </c:numRef>
          </c:val>
          <c:extLst>
            <c:ext xmlns:c16="http://schemas.microsoft.com/office/drawing/2014/chart" uri="{C3380CC4-5D6E-409C-BE32-E72D297353CC}">
              <c16:uniqueId val="{00000002-0BDD-48A0-98D0-B6AF3771F1CD}"/>
            </c:ext>
          </c:extLst>
        </c:ser>
        <c:dLbls>
          <c:showLegendKey val="0"/>
          <c:showVal val="0"/>
          <c:showCatName val="0"/>
          <c:showSerName val="0"/>
          <c:showPercent val="0"/>
          <c:showBubbleSize val="0"/>
        </c:dLbls>
        <c:gapWidth val="150"/>
        <c:shape val="box"/>
        <c:axId val="462931232"/>
        <c:axId val="462923072"/>
        <c:axId val="0"/>
      </c:bar3DChart>
      <c:catAx>
        <c:axId val="46293123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462923072"/>
        <c:crosses val="autoZero"/>
        <c:auto val="1"/>
        <c:lblAlgn val="ctr"/>
        <c:lblOffset val="100"/>
        <c:noMultiLvlLbl val="0"/>
      </c:catAx>
      <c:valAx>
        <c:axId val="462923072"/>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4629312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'ob4'!$A$1:$C$20</cx:f>
        <cx:lvl ptCount="20">
          <cx:pt idx="0">city</cx:pt>
          <cx:pt idx="1">Prague</cx:pt>
          <cx:pt idx="2">Mountain View</cx:pt>
          <cx:pt idx="3">London</cx:pt>
          <cx:pt idx="4">Berlin</cx:pt>
          <cx:pt idx="5">Paris</cx:pt>
          <cx:pt idx="6">SÃ£o Paulo</cx:pt>
          <cx:pt idx="7">Dublin</cx:pt>
          <cx:pt idx="8">Delhi</cx:pt>
          <cx:pt idx="9">SÃ£o JosÃ© dos Campos</cx:pt>
          <cx:pt idx="10">BrasÃ­lia</cx:pt>
          <cx:pt idx="11">Lisbon</cx:pt>
          <cx:pt idx="12">Bordeaux</cx:pt>
          <cx:pt idx="13">MontrÃ©al</cx:pt>
          <cx:pt idx="14">Madrid</cx:pt>
          <cx:pt idx="15">Redmond</cx:pt>
          <cx:pt idx="16">Santiago</cx:pt>
          <cx:pt idx="17">Frankfurt</cx:pt>
          <cx:pt idx="18">Orlando</cx:pt>
          <cx:pt idx="19">Ottawa</cx:pt>
        </cx:lvl>
        <cx:lvl ptCount="20">
          <cx:pt idx="0">state</cx:pt>
          <cx:pt idx="1">N.A</cx:pt>
          <cx:pt idx="2">CA</cx:pt>
          <cx:pt idx="3">N.A</cx:pt>
          <cx:pt idx="4">N.A</cx:pt>
          <cx:pt idx="5">N.A</cx:pt>
          <cx:pt idx="6">SP</cx:pt>
          <cx:pt idx="7">Dublin</cx:pt>
          <cx:pt idx="8">N.A</cx:pt>
          <cx:pt idx="9">SP</cx:pt>
          <cx:pt idx="10">DF</cx:pt>
          <cx:pt idx="11">N.A</cx:pt>
          <cx:pt idx="12">N.A</cx:pt>
          <cx:pt idx="13">QC</cx:pt>
          <cx:pt idx="14">N.A</cx:pt>
          <cx:pt idx="15">WA</cx:pt>
          <cx:pt idx="16">N.A</cx:pt>
          <cx:pt idx="17">N.A</cx:pt>
          <cx:pt idx="18">FL</cx:pt>
          <cx:pt idx="19">ON</cx:pt>
        </cx:lvl>
        <cx:lvl ptCount="20">
          <cx:pt idx="0">country</cx:pt>
          <cx:pt idx="1">Czech Republic</cx:pt>
          <cx:pt idx="2">USA</cx:pt>
          <cx:pt idx="3">United Kingdom</cx:pt>
          <cx:pt idx="4">Germany</cx:pt>
          <cx:pt idx="5">France</cx:pt>
          <cx:pt idx="6">Brazil</cx:pt>
          <cx:pt idx="7">Ireland</cx:pt>
          <cx:pt idx="8">India</cx:pt>
          <cx:pt idx="9">Brazil</cx:pt>
          <cx:pt idx="10">Brazil</cx:pt>
          <cx:pt idx="11">Portugal</cx:pt>
          <cx:pt idx="12">France</cx:pt>
          <cx:pt idx="13">Canada</cx:pt>
          <cx:pt idx="14">Spain</cx:pt>
          <cx:pt idx="15">USA</cx:pt>
          <cx:pt idx="16">Chile</cx:pt>
          <cx:pt idx="17">Germany</cx:pt>
          <cx:pt idx="18">USA</cx:pt>
          <cx:pt idx="19">Canada</cx:pt>
        </cx:lvl>
      </cx:strDim>
      <cx:numDim type="val">
        <cx:f>'ob4'!$D$1:$D$20</cx:f>
        <cx:lvl ptCount="20" formatCode="General">
          <cx:pt idx="0">0</cx:pt>
          <cx:pt idx="1">30</cx:pt>
          <cx:pt idx="2">20</cx:pt>
          <cx:pt idx="3">19</cx:pt>
          <cx:pt idx="4">20</cx:pt>
          <cx:pt idx="5">18</cx:pt>
          <cx:pt idx="6">22</cx:pt>
          <cx:pt idx="7">13</cx:pt>
          <cx:pt idx="8">13</cx:pt>
          <cx:pt idx="9">13</cx:pt>
          <cx:pt idx="10">15</cx:pt>
          <cx:pt idx="11">13</cx:pt>
          <cx:pt idx="12">11</cx:pt>
          <cx:pt idx="13">9</cx:pt>
          <cx:pt idx="14">11</cx:pt>
          <cx:pt idx="15">12</cx:pt>
          <cx:pt idx="16">13</cx:pt>
          <cx:pt idx="17">10</cx:pt>
          <cx:pt idx="18">12</cx:pt>
          <cx:pt idx="19">13</cx:pt>
        </cx:lvl>
      </cx:numDim>
    </cx:data>
    <cx:data id="1">
      <cx:strDim type="cat">
        <cx:f>'ob4'!$A$1:$C$20</cx:f>
        <cx:lvl ptCount="20">
          <cx:pt idx="0">city</cx:pt>
          <cx:pt idx="1">Prague</cx:pt>
          <cx:pt idx="2">Mountain View</cx:pt>
          <cx:pt idx="3">London</cx:pt>
          <cx:pt idx="4">Berlin</cx:pt>
          <cx:pt idx="5">Paris</cx:pt>
          <cx:pt idx="6">SÃ£o Paulo</cx:pt>
          <cx:pt idx="7">Dublin</cx:pt>
          <cx:pt idx="8">Delhi</cx:pt>
          <cx:pt idx="9">SÃ£o JosÃ© dos Campos</cx:pt>
          <cx:pt idx="10">BrasÃ­lia</cx:pt>
          <cx:pt idx="11">Lisbon</cx:pt>
          <cx:pt idx="12">Bordeaux</cx:pt>
          <cx:pt idx="13">MontrÃ©al</cx:pt>
          <cx:pt idx="14">Madrid</cx:pt>
          <cx:pt idx="15">Redmond</cx:pt>
          <cx:pt idx="16">Santiago</cx:pt>
          <cx:pt idx="17">Frankfurt</cx:pt>
          <cx:pt idx="18">Orlando</cx:pt>
          <cx:pt idx="19">Ottawa</cx:pt>
        </cx:lvl>
        <cx:lvl ptCount="20">
          <cx:pt idx="0">state</cx:pt>
          <cx:pt idx="1">N.A</cx:pt>
          <cx:pt idx="2">CA</cx:pt>
          <cx:pt idx="3">N.A</cx:pt>
          <cx:pt idx="4">N.A</cx:pt>
          <cx:pt idx="5">N.A</cx:pt>
          <cx:pt idx="6">SP</cx:pt>
          <cx:pt idx="7">Dublin</cx:pt>
          <cx:pt idx="8">N.A</cx:pt>
          <cx:pt idx="9">SP</cx:pt>
          <cx:pt idx="10">DF</cx:pt>
          <cx:pt idx="11">N.A</cx:pt>
          <cx:pt idx="12">N.A</cx:pt>
          <cx:pt idx="13">QC</cx:pt>
          <cx:pt idx="14">N.A</cx:pt>
          <cx:pt idx="15">WA</cx:pt>
          <cx:pt idx="16">N.A</cx:pt>
          <cx:pt idx="17">N.A</cx:pt>
          <cx:pt idx="18">FL</cx:pt>
          <cx:pt idx="19">ON</cx:pt>
        </cx:lvl>
        <cx:lvl ptCount="20">
          <cx:pt idx="0">country</cx:pt>
          <cx:pt idx="1">Czech Republic</cx:pt>
          <cx:pt idx="2">USA</cx:pt>
          <cx:pt idx="3">United Kingdom</cx:pt>
          <cx:pt idx="4">Germany</cx:pt>
          <cx:pt idx="5">France</cx:pt>
          <cx:pt idx="6">Brazil</cx:pt>
          <cx:pt idx="7">Ireland</cx:pt>
          <cx:pt idx="8">India</cx:pt>
          <cx:pt idx="9">Brazil</cx:pt>
          <cx:pt idx="10">Brazil</cx:pt>
          <cx:pt idx="11">Portugal</cx:pt>
          <cx:pt idx="12">France</cx:pt>
          <cx:pt idx="13">Canada</cx:pt>
          <cx:pt idx="14">Spain</cx:pt>
          <cx:pt idx="15">USA</cx:pt>
          <cx:pt idx="16">Chile</cx:pt>
          <cx:pt idx="17">Germany</cx:pt>
          <cx:pt idx="18">USA</cx:pt>
          <cx:pt idx="19">Canada</cx:pt>
        </cx:lvl>
      </cx:strDim>
      <cx:numDim type="val">
        <cx:f>'ob4'!$E$1:$E$20</cx:f>
        <cx:lvl ptCount="20" formatCode="General">
          <cx:pt idx="0">0</cx:pt>
          <cx:pt idx="1">273.24000000000001</cx:pt>
          <cx:pt idx="2">169.28999999999999</cx:pt>
          <cx:pt idx="3">166.31999999999999</cx:pt>
          <cx:pt idx="4">158.40000000000001</cx:pt>
          <cx:pt idx="5">151.47</cx:pt>
          <cx:pt idx="6">129.69</cx:pt>
          <cx:pt idx="7">114.84</cx:pt>
          <cx:pt idx="8">111.87</cx:pt>
          <cx:pt idx="9">108.90000000000001</cx:pt>
          <cx:pt idx="10">106.92</cx:pt>
          <cx:pt idx="11">102.95999999999999</cx:pt>
          <cx:pt idx="12">99.989999999999995</cx:pt>
          <cx:pt idx="13">99.989999999999995</cx:pt>
          <cx:pt idx="14">98.010000000000005</cx:pt>
          <cx:pt idx="15">98.010000000000005</cx:pt>
          <cx:pt idx="16">97.019999999999996</cx:pt>
          <cx:pt idx="17">94.049999999999997</cx:pt>
          <cx:pt idx="18">92.069999999999993</cx:pt>
          <cx:pt idx="19">91.079999999999998</cx:pt>
        </cx:lvl>
      </cx:numDim>
    </cx:data>
    <cx:data id="2">
      <cx:strDim type="cat">
        <cx:f>'ob4'!$A$1:$C$20</cx:f>
        <cx:lvl ptCount="20">
          <cx:pt idx="0">city</cx:pt>
          <cx:pt idx="1">Prague</cx:pt>
          <cx:pt idx="2">Mountain View</cx:pt>
          <cx:pt idx="3">London</cx:pt>
          <cx:pt idx="4">Berlin</cx:pt>
          <cx:pt idx="5">Paris</cx:pt>
          <cx:pt idx="6">SÃ£o Paulo</cx:pt>
          <cx:pt idx="7">Dublin</cx:pt>
          <cx:pt idx="8">Delhi</cx:pt>
          <cx:pt idx="9">SÃ£o JosÃ© dos Campos</cx:pt>
          <cx:pt idx="10">BrasÃ­lia</cx:pt>
          <cx:pt idx="11">Lisbon</cx:pt>
          <cx:pt idx="12">Bordeaux</cx:pt>
          <cx:pt idx="13">MontrÃ©al</cx:pt>
          <cx:pt idx="14">Madrid</cx:pt>
          <cx:pt idx="15">Redmond</cx:pt>
          <cx:pt idx="16">Santiago</cx:pt>
          <cx:pt idx="17">Frankfurt</cx:pt>
          <cx:pt idx="18">Orlando</cx:pt>
          <cx:pt idx="19">Ottawa</cx:pt>
        </cx:lvl>
        <cx:lvl ptCount="20">
          <cx:pt idx="0">state</cx:pt>
          <cx:pt idx="1">N.A</cx:pt>
          <cx:pt idx="2">CA</cx:pt>
          <cx:pt idx="3">N.A</cx:pt>
          <cx:pt idx="4">N.A</cx:pt>
          <cx:pt idx="5">N.A</cx:pt>
          <cx:pt idx="6">SP</cx:pt>
          <cx:pt idx="7">Dublin</cx:pt>
          <cx:pt idx="8">N.A</cx:pt>
          <cx:pt idx="9">SP</cx:pt>
          <cx:pt idx="10">DF</cx:pt>
          <cx:pt idx="11">N.A</cx:pt>
          <cx:pt idx="12">N.A</cx:pt>
          <cx:pt idx="13">QC</cx:pt>
          <cx:pt idx="14">N.A</cx:pt>
          <cx:pt idx="15">WA</cx:pt>
          <cx:pt idx="16">N.A</cx:pt>
          <cx:pt idx="17">N.A</cx:pt>
          <cx:pt idx="18">FL</cx:pt>
          <cx:pt idx="19">ON</cx:pt>
        </cx:lvl>
        <cx:lvl ptCount="20">
          <cx:pt idx="0">country</cx:pt>
          <cx:pt idx="1">Czech Republic</cx:pt>
          <cx:pt idx="2">USA</cx:pt>
          <cx:pt idx="3">United Kingdom</cx:pt>
          <cx:pt idx="4">Germany</cx:pt>
          <cx:pt idx="5">France</cx:pt>
          <cx:pt idx="6">Brazil</cx:pt>
          <cx:pt idx="7">Ireland</cx:pt>
          <cx:pt idx="8">India</cx:pt>
          <cx:pt idx="9">Brazil</cx:pt>
          <cx:pt idx="10">Brazil</cx:pt>
          <cx:pt idx="11">Portugal</cx:pt>
          <cx:pt idx="12">France</cx:pt>
          <cx:pt idx="13">Canada</cx:pt>
          <cx:pt idx="14">Spain</cx:pt>
          <cx:pt idx="15">USA</cx:pt>
          <cx:pt idx="16">Chile</cx:pt>
          <cx:pt idx="17">Germany</cx:pt>
          <cx:pt idx="18">USA</cx:pt>
          <cx:pt idx="19">Canada</cx:pt>
        </cx:lvl>
      </cx:strDim>
      <cx:numDim type="val">
        <cx:f>'ob4'!$F$1:$F$20</cx:f>
        <cx:lvl ptCount="20" formatCode="General"/>
      </cx:numDim>
    </cx:data>
  </cx:chartData>
  <cx:chart>
    <cx:title pos="t" align="ctr" overlay="0">
      <cx:tx>
        <cx:txData>
          <cx:v>Total Revenue</cx:v>
        </cx:txData>
      </cx:tx>
      <cx:txPr>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Total Revenue</a:t>
          </a:r>
        </a:p>
      </cx:txPr>
    </cx:title>
    <cx:plotArea>
      <cx:plotAreaRegion>
        <cx:series layoutId="clusteredColumn" uniqueId="{4F87A0AD-FCBD-4C41-8BE4-C302A86B1853}" formatIdx="0">
          <cx:dataPt idx="0">
            <cx:spPr>
              <a:solidFill>
                <a:srgbClr val="FFFF00"/>
              </a:solidFill>
            </cx:spPr>
          </cx:dataPt>
          <cx:dataPt idx="1">
            <cx:spPr>
              <a:solidFill>
                <a:srgbClr val="92D050"/>
              </a:solidFill>
            </cx:spPr>
          </cx:dataPt>
          <cx:dataPt idx="2">
            <cx:spPr>
              <a:solidFill>
                <a:srgbClr val="00B0F0"/>
              </a:solidFill>
            </cx:spPr>
          </cx:dataPt>
          <cx:dataId val="0"/>
          <cx:layoutPr>
            <cx:binning intervalClosed="r"/>
          </cx:layoutPr>
        </cx:series>
        <cx:series layoutId="clusteredColumn" hidden="1" uniqueId="{2CD7CE5C-001B-4AAE-8CB0-56C4940F7A84}" formatIdx="1">
          <cx:dataId val="1"/>
          <cx:layoutPr>
            <cx:binning intervalClosed="r"/>
          </cx:layoutPr>
        </cx:series>
        <cx:series layoutId="clusteredColumn" hidden="1" uniqueId="{0DA303A2-ACCC-4358-9231-99CAF0D87F40}" formatIdx="2">
          <cx:dataId val="2"/>
          <cx:layoutPr>
            <cx:binning intervalClosed="r"/>
          </cx:layoutPr>
        </cx:series>
      </cx:plotAreaRegion>
      <cx:axis id="0">
        <cx:catScaling gapWidth="0"/>
        <cx:tickLabels/>
      </cx:axis>
      <cx:axis id="1">
        <cx:valScaling/>
        <cx:majorGridlines/>
        <cx:tickLabels/>
      </cx:axis>
    </cx:plotArea>
  </cx:chart>
  <cx:spPr>
    <a:solidFill>
      <a:schemeClr val="lt1"/>
    </a:solidFill>
    <a:ln w="12700" cap="flat" cmpd="sng" algn="ctr">
      <a:solidFill>
        <a:schemeClr val="dk1"/>
      </a:solidFill>
      <a:prstDash val="solid"/>
      <a:miter lim="800000"/>
    </a:ln>
    <a:effectLst/>
  </cx:spPr>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66">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9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5">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0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303">
  <cs:axisTitle>
    <cs:lnRef idx="0"/>
    <cs:fillRef idx="0"/>
    <cs:effectRef idx="0"/>
    <cs:fontRef idx="minor">
      <a:schemeClr val="dk1">
        <a:lumMod val="65000"/>
        <a:lumOff val="35000"/>
      </a:schemeClr>
    </cs:fontRef>
    <cs:defRPr sz="1197" b="1" kern="1200"/>
  </cs:axisTitle>
  <cs:category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ap="none" spc="0" normalizeH="0" baseline="0"/>
  </cs:categoryAxis>
  <cs:chartArea>
    <cs:lnRef idx="0"/>
    <cs:fillRef idx="0"/>
    <cs:effectRef idx="0"/>
    <cs:fontRef idx="minor">
      <a:schemeClr val="dk1"/>
    </cs:fontRef>
    <cs:spPr>
      <a:solidFill>
        <a:schemeClr val="lt1"/>
      </a:solidFill>
      <a:ln w="9525" cap="flat" cmpd="sng" algn="ctr">
        <a:solidFill>
          <a:schemeClr val="dk1">
            <a:lumMod val="15000"/>
            <a:lumOff val="8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lt1"/>
      </a:solidFill>
      <a:ln w="15875">
        <a:solidFill>
          <a:schemeClr val="phClr"/>
        </a:solidFill>
        <a:round/>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064"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50000"/>
            <a:lumOff val="50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50000"/>
            <a:lumOff val="50000"/>
          </a:schemeClr>
        </a:solidFill>
        <a:round/>
      </a:ln>
    </cs:spPr>
  </cs:errorBar>
  <cs:floor>
    <cs:lnRef idx="0"/>
    <cs:fillRef idx="0"/>
    <cs:effectRef idx="0"/>
    <cs:fontRef idx="minor">
      <a:schemeClr val="dk1"/>
    </cs:fontRef>
    <cs:spPr>
      <a:pattFill prst="ltDnDiag">
        <a:fgClr>
          <a:schemeClr val="dk1">
            <a:lumMod val="15000"/>
            <a:lumOff val="85000"/>
          </a:schemeClr>
        </a:fgClr>
        <a:bgClr>
          <a:schemeClr val="lt1"/>
        </a:bgClr>
      </a:pattFill>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35000"/>
            <a:lumOff val="65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defRPr sz="1197" kern="1200"/>
  </cs:legend>
  <cs:plotArea>
    <cs:lnRef idx="0"/>
    <cs:fillRef idx="0"/>
    <cs:effectRef idx="0"/>
    <cs:fontRef idx="minor">
      <a:schemeClr val="dk1"/>
    </cs:fontRef>
    <cs:spPr>
      <a:pattFill prst="ltDnDiag">
        <a:fgClr>
          <a:schemeClr val="dk1">
            <a:lumMod val="15000"/>
            <a:lumOff val="85000"/>
          </a:schemeClr>
        </a:fgClr>
        <a:bgClr>
          <a:schemeClr val="lt1"/>
        </a:bgClr>
      </a:pattFill>
    </cs:spPr>
  </cs:plotArea>
  <cs:plotArea3D>
    <cs:lnRef idx="0"/>
    <cs:fillRef idx="0"/>
    <cs:effectRef idx="0"/>
    <cs:fontRef idx="minor">
      <a:schemeClr val="dk1"/>
    </cs:fontRef>
    <cs:spPr>
      <a:solidFill>
        <a:schemeClr val="lt1"/>
      </a:solidFill>
    </cs:spPr>
  </cs:plotArea3D>
  <cs:series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ajor">
      <a:schemeClr val="dk1">
        <a:lumMod val="50000"/>
        <a:lumOff val="50000"/>
      </a:schemeClr>
    </cs:fontRef>
    <cs:defRPr sz="2128" b="1" kern="1200" cap="none" spc="0" normalizeH="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50000"/>
            <a:lumOff val="50000"/>
          </a:schemeClr>
        </a:solidFill>
        <a:round/>
      </a:ln>
    </cs:spPr>
  </cs:upBar>
  <cs:valueAxis>
    <cs:lnRef idx="0"/>
    <cs:fillRef idx="0"/>
    <cs:effectRef idx="0"/>
    <cs:fontRef idx="minor">
      <a:schemeClr val="dk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spPr>
      <a:pattFill prst="ltDnDiag">
        <a:fgClr>
          <a:schemeClr val="dk1">
            <a:lumMod val="15000"/>
            <a:lumOff val="85000"/>
          </a:schemeClr>
        </a:fgClr>
        <a:bgClr>
          <a:schemeClr val="lt1"/>
        </a:bgClr>
      </a:pattFill>
    </cs:spPr>
  </cs:wall>
</cs:chartStyle>
</file>

<file path=ppt/charts/style4.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3" name="Google Shape;193;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2" name="Google Shape;202;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0" name="Google Shape;210;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0" name="Google Shape;22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7" name="Google Shape;22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4" name="Google Shape;234;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 name="Google Shape;12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 name="Google Shape;128;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3" name="Google Shape;14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 name="Google Shape;15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7" name="Google Shape;167;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95468632"/>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0235487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63077071"/>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68450628"/>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1683101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76875340"/>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5120368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68550767"/>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8788778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Title Slide 2">
  <p:cSld name="Title Slide 2">
    <p:bg>
      <p:bgPr>
        <a:solidFill>
          <a:schemeClr val="lt2"/>
        </a:solidFill>
        <a:effectLst/>
      </p:bgPr>
    </p:bg>
    <p:spTree>
      <p:nvGrpSpPr>
        <p:cNvPr id="1" name="Shape 16"/>
        <p:cNvGrpSpPr/>
        <p:nvPr/>
      </p:nvGrpSpPr>
      <p:grpSpPr>
        <a:xfrm>
          <a:off x="0" y="0"/>
          <a:ext cx="0" cy="0"/>
          <a:chOff x="0" y="0"/>
          <a:chExt cx="0" cy="0"/>
        </a:xfrm>
      </p:grpSpPr>
      <p:sp>
        <p:nvSpPr>
          <p:cNvPr id="21" name="Google Shape;21;p2"/>
          <p:cNvSpPr txBox="1">
            <a:spLocks noGrp="1"/>
          </p:cNvSpPr>
          <p:nvPr>
            <p:ph type="ctrTitle"/>
          </p:nvPr>
        </p:nvSpPr>
        <p:spPr>
          <a:xfrm>
            <a:off x="915924" y="914400"/>
            <a:ext cx="10360152" cy="50292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4800"/>
              <a:buFont typeface="A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extLst>
      <p:ext uri="{BB962C8B-B14F-4D97-AF65-F5344CB8AC3E}">
        <p14:creationId xmlns:p14="http://schemas.microsoft.com/office/powerpoint/2010/main" val="23301907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Picture with Caption 2">
  <p:cSld name="Picture with Caption 2">
    <p:bg>
      <p:bgPr>
        <a:solidFill>
          <a:schemeClr val="lt2"/>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14400" y="914400"/>
            <a:ext cx="5641848" cy="5029200"/>
          </a:xfrm>
          <a:prstGeom prst="rect">
            <a:avLst/>
          </a:prstGeom>
          <a:noFill/>
          <a:ln>
            <a:noFill/>
          </a:ln>
        </p:spPr>
        <p:txBody>
          <a:bodyPr spcFirstLastPara="1" wrap="square" lIns="91425" tIns="45700" rIns="91425" bIns="45700" anchor="ctr" anchorCtr="0">
            <a:noAutofit/>
          </a:bodyPr>
          <a:lstStyle>
            <a:lvl1pPr lvl="0" algn="l">
              <a:lnSpc>
                <a:spcPct val="75000"/>
              </a:lnSpc>
              <a:spcBef>
                <a:spcPts val="0"/>
              </a:spcBef>
              <a:spcAft>
                <a:spcPts val="0"/>
              </a:spcAft>
              <a:buClr>
                <a:schemeClr val="dk1"/>
              </a:buClr>
              <a:buSzPts val="4800"/>
              <a:buFont typeface="A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4"/>
          <p:cNvSpPr>
            <a:spLocks noGrp="1"/>
          </p:cNvSpPr>
          <p:nvPr>
            <p:ph type="pic" idx="2"/>
          </p:nvPr>
        </p:nvSpPr>
        <p:spPr>
          <a:xfrm>
            <a:off x="7401941" y="0"/>
            <a:ext cx="4790059" cy="6587067"/>
          </a:xfrm>
          <a:prstGeom prst="rect">
            <a:avLst/>
          </a:prstGeom>
          <a:solidFill>
            <a:srgbClr val="BEA388"/>
          </a:solidFill>
          <a:ln>
            <a:noFill/>
          </a:ln>
        </p:spPr>
      </p:sp>
    </p:spTree>
    <p:extLst>
      <p:ext uri="{BB962C8B-B14F-4D97-AF65-F5344CB8AC3E}">
        <p14:creationId xmlns:p14="http://schemas.microsoft.com/office/powerpoint/2010/main" val="1494469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93388159"/>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Section Header 1">
  <p:cSld name="Section Header 1">
    <p:bg>
      <p:bgPr>
        <a:solidFill>
          <a:schemeClr val="lt2"/>
        </a:solidFill>
        <a:effectLst/>
      </p:bgPr>
    </p:bg>
    <p:spTree>
      <p:nvGrpSpPr>
        <p:cNvPr id="1" name="Shape 34"/>
        <p:cNvGrpSpPr/>
        <p:nvPr/>
      </p:nvGrpSpPr>
      <p:grpSpPr>
        <a:xfrm>
          <a:off x="0" y="0"/>
          <a:ext cx="0" cy="0"/>
          <a:chOff x="0" y="0"/>
          <a:chExt cx="0" cy="0"/>
        </a:xfrm>
      </p:grpSpPr>
      <p:sp>
        <p:nvSpPr>
          <p:cNvPr id="38" name="Google Shape;38;p5"/>
          <p:cNvSpPr txBox="1">
            <a:spLocks noGrp="1"/>
          </p:cNvSpPr>
          <p:nvPr>
            <p:ph type="title"/>
          </p:nvPr>
        </p:nvSpPr>
        <p:spPr>
          <a:xfrm>
            <a:off x="5827205" y="914400"/>
            <a:ext cx="5449824" cy="3538728"/>
          </a:xfrm>
          <a:prstGeom prst="rect">
            <a:avLst/>
          </a:prstGeom>
          <a:noFill/>
          <a:ln>
            <a:noFill/>
          </a:ln>
        </p:spPr>
        <p:txBody>
          <a:bodyPr spcFirstLastPara="1" wrap="square" lIns="91425" tIns="45700" rIns="91425" bIns="45700" anchor="b" anchorCtr="0">
            <a:noAutofit/>
          </a:bodyPr>
          <a:lstStyle>
            <a:lvl1pPr lvl="0" algn="l">
              <a:lnSpc>
                <a:spcPct val="75000"/>
              </a:lnSpc>
              <a:spcBef>
                <a:spcPts val="0"/>
              </a:spcBef>
              <a:spcAft>
                <a:spcPts val="0"/>
              </a:spcAft>
              <a:buClr>
                <a:schemeClr val="dk1"/>
              </a:buClr>
              <a:buSzPts val="4800"/>
              <a:buFont typeface="Arial"/>
              <a:buNone/>
              <a:defRPr sz="48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5"/>
          <p:cNvSpPr>
            <a:spLocks noGrp="1"/>
          </p:cNvSpPr>
          <p:nvPr>
            <p:ph type="pic" idx="2"/>
          </p:nvPr>
        </p:nvSpPr>
        <p:spPr>
          <a:xfrm>
            <a:off x="-1" y="261780"/>
            <a:ext cx="5046134" cy="6596220"/>
          </a:xfrm>
          <a:prstGeom prst="rect">
            <a:avLst/>
          </a:prstGeom>
          <a:solidFill>
            <a:schemeClr val="lt2"/>
          </a:solidFill>
          <a:ln>
            <a:noFill/>
          </a:ln>
        </p:spPr>
      </p:sp>
      <p:sp>
        <p:nvSpPr>
          <p:cNvPr id="40" name="Google Shape;40;p5"/>
          <p:cNvSpPr txBox="1">
            <a:spLocks noGrp="1"/>
          </p:cNvSpPr>
          <p:nvPr>
            <p:ph type="body" idx="1"/>
          </p:nvPr>
        </p:nvSpPr>
        <p:spPr>
          <a:xfrm>
            <a:off x="5827204" y="4681728"/>
            <a:ext cx="5449824" cy="128016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400"/>
              <a:buFont typeface="Courier New"/>
              <a:buNone/>
              <a:defRPr sz="2400" b="0" cap="none"/>
            </a:lvl1pPr>
            <a:lvl2pPr marL="914400" lvl="1" indent="-381000" algn="l">
              <a:lnSpc>
                <a:spcPct val="90000"/>
              </a:lnSpc>
              <a:spcBef>
                <a:spcPts val="500"/>
              </a:spcBef>
              <a:spcAft>
                <a:spcPts val="0"/>
              </a:spcAft>
              <a:buClr>
                <a:schemeClr val="dk1"/>
              </a:buClr>
              <a:buSzPts val="2400"/>
              <a:buChar char="•"/>
              <a:defRPr sz="2400"/>
            </a:lvl2pPr>
            <a:lvl3pPr marL="1371600" lvl="2" indent="-381000" algn="l">
              <a:lnSpc>
                <a:spcPct val="90000"/>
              </a:lnSpc>
              <a:spcBef>
                <a:spcPts val="500"/>
              </a:spcBef>
              <a:spcAft>
                <a:spcPts val="0"/>
              </a:spcAft>
              <a:buClr>
                <a:schemeClr val="dk1"/>
              </a:buClr>
              <a:buSzPts val="2400"/>
              <a:buChar char="•"/>
              <a:defRPr sz="2400"/>
            </a:lvl3pPr>
            <a:lvl4pPr marL="1828800" lvl="3" indent="-381000" algn="l">
              <a:lnSpc>
                <a:spcPct val="90000"/>
              </a:lnSpc>
              <a:spcBef>
                <a:spcPts val="500"/>
              </a:spcBef>
              <a:spcAft>
                <a:spcPts val="0"/>
              </a:spcAft>
              <a:buClr>
                <a:schemeClr val="dk1"/>
              </a:buClr>
              <a:buSzPts val="2400"/>
              <a:buChar char="•"/>
              <a:defRPr sz="2400"/>
            </a:lvl4pPr>
            <a:lvl5pPr marL="2286000" lvl="4" indent="-381000" algn="l">
              <a:lnSpc>
                <a:spcPct val="90000"/>
              </a:lnSpc>
              <a:spcBef>
                <a:spcPts val="500"/>
              </a:spcBef>
              <a:spcAft>
                <a:spcPts val="0"/>
              </a:spcAft>
              <a:buClr>
                <a:schemeClr val="dk1"/>
              </a:buClr>
              <a:buSzPts val="2400"/>
              <a:buChar char="•"/>
              <a:defRPr sz="2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8728885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7">
  <p:cSld name="Title and Content 7">
    <p:bg>
      <p:bgPr>
        <a:solidFill>
          <a:schemeClr val="lt2"/>
        </a:solidFill>
        <a:effectLst/>
      </p:bgPr>
    </p:bg>
    <p:spTree>
      <p:nvGrpSpPr>
        <p:cNvPr id="1" name="Shape 41"/>
        <p:cNvGrpSpPr/>
        <p:nvPr/>
      </p:nvGrpSpPr>
      <p:grpSpPr>
        <a:xfrm>
          <a:off x="0" y="0"/>
          <a:ext cx="0" cy="0"/>
          <a:chOff x="0" y="0"/>
          <a:chExt cx="0" cy="0"/>
        </a:xfrm>
      </p:grpSpPr>
      <p:sp>
        <p:nvSpPr>
          <p:cNvPr id="45" name="Google Shape;45;p6"/>
          <p:cNvSpPr txBox="1">
            <a:spLocks noGrp="1"/>
          </p:cNvSpPr>
          <p:nvPr>
            <p:ph type="title"/>
          </p:nvPr>
        </p:nvSpPr>
        <p:spPr>
          <a:xfrm>
            <a:off x="914400" y="914400"/>
            <a:ext cx="7534656"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6"/>
          <p:cNvSpPr txBox="1">
            <a:spLocks noGrp="1"/>
          </p:cNvSpPr>
          <p:nvPr>
            <p:ph type="body" idx="1"/>
          </p:nvPr>
        </p:nvSpPr>
        <p:spPr>
          <a:xfrm>
            <a:off x="914400" y="2039112"/>
            <a:ext cx="7150608" cy="3356576"/>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Char char="•"/>
              <a:defRPr sz="20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6"/>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7144706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Quote">
  <p:cSld name="Quote">
    <p:bg>
      <p:bgPr>
        <a:solidFill>
          <a:schemeClr val="lt2"/>
        </a:solidFill>
        <a:effectLst/>
      </p:bgPr>
    </p:bg>
    <p:spTree>
      <p:nvGrpSpPr>
        <p:cNvPr id="1" name="Shape 51"/>
        <p:cNvGrpSpPr/>
        <p:nvPr/>
      </p:nvGrpSpPr>
      <p:grpSpPr>
        <a:xfrm>
          <a:off x="0" y="0"/>
          <a:ext cx="0" cy="0"/>
          <a:chOff x="0" y="0"/>
          <a:chExt cx="0" cy="0"/>
        </a:xfrm>
      </p:grpSpPr>
      <p:sp>
        <p:nvSpPr>
          <p:cNvPr id="56" name="Google Shape;56;p7"/>
          <p:cNvSpPr txBox="1">
            <a:spLocks noGrp="1"/>
          </p:cNvSpPr>
          <p:nvPr>
            <p:ph type="title"/>
          </p:nvPr>
        </p:nvSpPr>
        <p:spPr>
          <a:xfrm>
            <a:off x="914400" y="914400"/>
            <a:ext cx="10360152" cy="2843784"/>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4800"/>
              <a:buFont typeface="Arial"/>
              <a:buNone/>
              <a:defRPr sz="4800" cap="none">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7"/>
          <p:cNvSpPr txBox="1">
            <a:spLocks noGrp="1"/>
          </p:cNvSpPr>
          <p:nvPr>
            <p:ph type="body" idx="1"/>
          </p:nvPr>
        </p:nvSpPr>
        <p:spPr>
          <a:xfrm>
            <a:off x="2041114" y="3825875"/>
            <a:ext cx="8109772" cy="2644775"/>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dk1"/>
              </a:buClr>
              <a:buSzPts val="2400"/>
              <a:buNone/>
              <a:defRPr sz="2400" cap="none"/>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066855394"/>
      </p:ext>
    </p:extLst>
  </p:cSld>
  <p:clrMapOvr>
    <a:masterClrMapping/>
  </p:clrMapOvr>
  <p:extLst>
    <p:ext uri="{DCECCB84-F9BA-43D5-87BE-67443E8EF086}">
      <p15:sldGuideLst xmlns:p15="http://schemas.microsoft.com/office/powerpoint/2012/main"/>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1">
  <p:cSld name="Table 1">
    <p:bg>
      <p:bgPr>
        <a:solidFill>
          <a:schemeClr val="lt2"/>
        </a:solidFill>
        <a:effectLst/>
      </p:bgPr>
    </p:bg>
    <p:spTree>
      <p:nvGrpSpPr>
        <p:cNvPr id="1" name="Shape 58"/>
        <p:cNvGrpSpPr/>
        <p:nvPr/>
      </p:nvGrpSpPr>
      <p:grpSpPr>
        <a:xfrm>
          <a:off x="0" y="0"/>
          <a:ext cx="0" cy="0"/>
          <a:chOff x="0" y="0"/>
          <a:chExt cx="0" cy="0"/>
        </a:xfrm>
      </p:grpSpPr>
      <p:sp>
        <p:nvSpPr>
          <p:cNvPr id="59" name="Google Shape;59;p8"/>
          <p:cNvSpPr txBox="1">
            <a:spLocks noGrp="1"/>
          </p:cNvSpPr>
          <p:nvPr>
            <p:ph type="title"/>
          </p:nvPr>
        </p:nvSpPr>
        <p:spPr>
          <a:xfrm>
            <a:off x="914400" y="914400"/>
            <a:ext cx="10360152"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8"/>
          <p:cNvSpPr txBox="1">
            <a:spLocks noGrp="1"/>
          </p:cNvSpPr>
          <p:nvPr>
            <p:ph type="body" idx="1"/>
          </p:nvPr>
        </p:nvSpPr>
        <p:spPr>
          <a:xfrm>
            <a:off x="914400" y="2039112"/>
            <a:ext cx="4576953" cy="387705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8"/>
          <p:cNvSpPr txBox="1">
            <a:spLocks noGrp="1"/>
          </p:cNvSpPr>
          <p:nvPr>
            <p:ph type="body" idx="2"/>
          </p:nvPr>
        </p:nvSpPr>
        <p:spPr>
          <a:xfrm>
            <a:off x="6357747" y="2039112"/>
            <a:ext cx="4576953" cy="387705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8"/>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519279764"/>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wo Content 2">
  <p:cSld name="Two Content 2">
    <p:bg>
      <p:bgPr>
        <a:solidFill>
          <a:schemeClr val="lt2"/>
        </a:solidFill>
        <a:effectLst/>
      </p:bgPr>
    </p:bg>
    <p:spTree>
      <p:nvGrpSpPr>
        <p:cNvPr id="1" name="Shape 65"/>
        <p:cNvGrpSpPr/>
        <p:nvPr/>
      </p:nvGrpSpPr>
      <p:grpSpPr>
        <a:xfrm>
          <a:off x="0" y="0"/>
          <a:ext cx="0" cy="0"/>
          <a:chOff x="0" y="0"/>
          <a:chExt cx="0" cy="0"/>
        </a:xfrm>
      </p:grpSpPr>
      <p:sp>
        <p:nvSpPr>
          <p:cNvPr id="69" name="Google Shape;69;p9"/>
          <p:cNvSpPr txBox="1">
            <a:spLocks noGrp="1"/>
          </p:cNvSpPr>
          <p:nvPr>
            <p:ph type="title"/>
          </p:nvPr>
        </p:nvSpPr>
        <p:spPr>
          <a:xfrm>
            <a:off x="914400" y="914400"/>
            <a:ext cx="10360152"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9"/>
          <p:cNvSpPr txBox="1">
            <a:spLocks noGrp="1"/>
          </p:cNvSpPr>
          <p:nvPr>
            <p:ph type="body" idx="1"/>
          </p:nvPr>
        </p:nvSpPr>
        <p:spPr>
          <a:xfrm>
            <a:off x="914399" y="2039112"/>
            <a:ext cx="3364992" cy="3904488"/>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Font typeface="Arial"/>
              <a:buAutoNum type="arabicPeriod"/>
              <a:defRPr sz="2000"/>
            </a:lvl1pPr>
            <a:lvl2pPr marL="914400" lvl="1" indent="-355600" algn="l">
              <a:lnSpc>
                <a:spcPct val="90000"/>
              </a:lnSpc>
              <a:spcBef>
                <a:spcPts val="1000"/>
              </a:spcBef>
              <a:spcAft>
                <a:spcPts val="0"/>
              </a:spcAft>
              <a:buClr>
                <a:schemeClr val="dk1"/>
              </a:buClr>
              <a:buSzPts val="2000"/>
              <a:buFont typeface="Arial"/>
              <a:buAutoNum type="alphaLcPeriod"/>
              <a:defRPr sz="2000"/>
            </a:lvl2pPr>
            <a:lvl3pPr marL="1371600" lvl="2" indent="-355600" algn="l">
              <a:lnSpc>
                <a:spcPct val="90000"/>
              </a:lnSpc>
              <a:spcBef>
                <a:spcPts val="1000"/>
              </a:spcBef>
              <a:spcAft>
                <a:spcPts val="0"/>
              </a:spcAft>
              <a:buClr>
                <a:schemeClr val="dk1"/>
              </a:buClr>
              <a:buSzPts val="2000"/>
              <a:buFont typeface="Arial"/>
              <a:buAutoNum type="arabicParenR"/>
              <a:defRPr sz="2000"/>
            </a:lvl3pPr>
            <a:lvl4pPr marL="1828800" lvl="3" indent="-355600" algn="l">
              <a:lnSpc>
                <a:spcPct val="90000"/>
              </a:lnSpc>
              <a:spcBef>
                <a:spcPts val="1000"/>
              </a:spcBef>
              <a:spcAft>
                <a:spcPts val="0"/>
              </a:spcAft>
              <a:buClr>
                <a:schemeClr val="dk1"/>
              </a:buClr>
              <a:buSzPts val="2000"/>
              <a:buFont typeface="Arial"/>
              <a:buAutoNum type="alphaLcParenR"/>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9"/>
          <p:cNvSpPr txBox="1">
            <a:spLocks noGrp="1"/>
          </p:cNvSpPr>
          <p:nvPr>
            <p:ph type="body" idx="2"/>
          </p:nvPr>
        </p:nvSpPr>
        <p:spPr>
          <a:xfrm>
            <a:off x="4743451" y="2039112"/>
            <a:ext cx="6537960" cy="39044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2" name="Google Shape;72;p9"/>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5468639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itle Content and Picture">
  <p:cSld name="Title Content and Picture">
    <p:bg>
      <p:bgPr>
        <a:solidFill>
          <a:schemeClr val="lt2"/>
        </a:solidFill>
        <a:effectLst/>
      </p:bgPr>
    </p:bg>
    <p:spTree>
      <p:nvGrpSpPr>
        <p:cNvPr id="1" name="Shape 73"/>
        <p:cNvGrpSpPr/>
        <p:nvPr/>
      </p:nvGrpSpPr>
      <p:grpSpPr>
        <a:xfrm>
          <a:off x="0" y="0"/>
          <a:ext cx="0" cy="0"/>
          <a:chOff x="0" y="0"/>
          <a:chExt cx="0" cy="0"/>
        </a:xfrm>
      </p:grpSpPr>
      <p:sp>
        <p:nvSpPr>
          <p:cNvPr id="76" name="Google Shape;76;p10"/>
          <p:cNvSpPr txBox="1">
            <a:spLocks noGrp="1"/>
          </p:cNvSpPr>
          <p:nvPr>
            <p:ph type="title"/>
          </p:nvPr>
        </p:nvSpPr>
        <p:spPr>
          <a:xfrm>
            <a:off x="914400" y="914400"/>
            <a:ext cx="7534656"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0"/>
          <p:cNvSpPr txBox="1">
            <a:spLocks noGrp="1"/>
          </p:cNvSpPr>
          <p:nvPr>
            <p:ph type="body" idx="1"/>
          </p:nvPr>
        </p:nvSpPr>
        <p:spPr>
          <a:xfrm>
            <a:off x="914399" y="2039111"/>
            <a:ext cx="5650992" cy="39044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8" name="Google Shape;78;p10"/>
          <p:cNvSpPr>
            <a:spLocks noGrp="1"/>
          </p:cNvSpPr>
          <p:nvPr>
            <p:ph type="pic" idx="2"/>
          </p:nvPr>
        </p:nvSpPr>
        <p:spPr>
          <a:xfrm>
            <a:off x="7623125" y="-20757"/>
            <a:ext cx="4589511" cy="6555026"/>
          </a:xfrm>
          <a:prstGeom prst="rect">
            <a:avLst/>
          </a:prstGeom>
          <a:solidFill>
            <a:schemeClr val="accent3"/>
          </a:solidFill>
          <a:ln>
            <a:noFill/>
          </a:ln>
        </p:spPr>
      </p:sp>
      <p:sp>
        <p:nvSpPr>
          <p:cNvPr id="79" name="Google Shape;79;p10"/>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402326071"/>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Title and Two Content 2">
  <p:cSld name="Title and Two Content 2">
    <p:bg>
      <p:bgPr>
        <a:solidFill>
          <a:schemeClr val="lt2"/>
        </a:solidFill>
        <a:effectLst/>
      </p:bgPr>
    </p:bg>
    <p:spTree>
      <p:nvGrpSpPr>
        <p:cNvPr id="1" name="Shape 80"/>
        <p:cNvGrpSpPr/>
        <p:nvPr/>
      </p:nvGrpSpPr>
      <p:grpSpPr>
        <a:xfrm>
          <a:off x="0" y="0"/>
          <a:ext cx="0" cy="0"/>
          <a:chOff x="0" y="0"/>
          <a:chExt cx="0" cy="0"/>
        </a:xfrm>
      </p:grpSpPr>
      <p:sp>
        <p:nvSpPr>
          <p:cNvPr id="85" name="Google Shape;85;p11"/>
          <p:cNvSpPr txBox="1">
            <a:spLocks noGrp="1"/>
          </p:cNvSpPr>
          <p:nvPr>
            <p:ph type="title"/>
          </p:nvPr>
        </p:nvSpPr>
        <p:spPr>
          <a:xfrm>
            <a:off x="914400" y="914400"/>
            <a:ext cx="10360152"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1"/>
          <p:cNvSpPr txBox="1">
            <a:spLocks noGrp="1"/>
          </p:cNvSpPr>
          <p:nvPr>
            <p:ph type="body" idx="1"/>
          </p:nvPr>
        </p:nvSpPr>
        <p:spPr>
          <a:xfrm>
            <a:off x="914399" y="2039111"/>
            <a:ext cx="2816352" cy="384048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1"/>
          <p:cNvSpPr txBox="1">
            <a:spLocks noGrp="1"/>
          </p:cNvSpPr>
          <p:nvPr>
            <p:ph type="body" idx="2"/>
          </p:nvPr>
        </p:nvSpPr>
        <p:spPr>
          <a:xfrm>
            <a:off x="4097800" y="2039111"/>
            <a:ext cx="6949440" cy="384048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Font typeface="Courier New"/>
              <a:buChar char="o"/>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8" name="Google Shape;88;p11"/>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660787180"/>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ntent">
  <p:cSld name="Title and Two Content">
    <p:bg>
      <p:bgPr>
        <a:solidFill>
          <a:schemeClr val="lt2"/>
        </a:solidFill>
        <a:effectLst/>
      </p:bgPr>
    </p:bg>
    <p:spTree>
      <p:nvGrpSpPr>
        <p:cNvPr id="1" name="Shape 89"/>
        <p:cNvGrpSpPr/>
        <p:nvPr/>
      </p:nvGrpSpPr>
      <p:grpSpPr>
        <a:xfrm>
          <a:off x="0" y="0"/>
          <a:ext cx="0" cy="0"/>
          <a:chOff x="0" y="0"/>
          <a:chExt cx="0" cy="0"/>
        </a:xfrm>
      </p:grpSpPr>
      <p:sp>
        <p:nvSpPr>
          <p:cNvPr id="92" name="Google Shape;92;p12"/>
          <p:cNvSpPr txBox="1">
            <a:spLocks noGrp="1"/>
          </p:cNvSpPr>
          <p:nvPr>
            <p:ph type="title"/>
          </p:nvPr>
        </p:nvSpPr>
        <p:spPr>
          <a:xfrm>
            <a:off x="914400" y="914400"/>
            <a:ext cx="10360152"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2"/>
          <p:cNvSpPr txBox="1">
            <a:spLocks noGrp="1"/>
          </p:cNvSpPr>
          <p:nvPr>
            <p:ph type="body" idx="1"/>
          </p:nvPr>
        </p:nvSpPr>
        <p:spPr>
          <a:xfrm>
            <a:off x="914399" y="2039111"/>
            <a:ext cx="6729984" cy="3840480"/>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Font typeface="Courier New"/>
              <a:buChar char="o"/>
              <a:defRPr sz="2000" cap="none"/>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4" name="Google Shape;94;p12"/>
          <p:cNvSpPr txBox="1">
            <a:spLocks noGrp="1"/>
          </p:cNvSpPr>
          <p:nvPr>
            <p:ph type="body" idx="2"/>
          </p:nvPr>
        </p:nvSpPr>
        <p:spPr>
          <a:xfrm>
            <a:off x="8113472" y="2039111"/>
            <a:ext cx="3163824" cy="384048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000"/>
              <a:buNone/>
              <a:defRPr sz="2000"/>
            </a:lvl1pPr>
            <a:lvl2pPr marL="914400" lvl="1" indent="-355600" algn="l">
              <a:lnSpc>
                <a:spcPct val="90000"/>
              </a:lnSpc>
              <a:spcBef>
                <a:spcPts val="1000"/>
              </a:spcBef>
              <a:spcAft>
                <a:spcPts val="0"/>
              </a:spcAft>
              <a:buClr>
                <a:schemeClr val="dk1"/>
              </a:buClr>
              <a:buSzPts val="2000"/>
              <a:buFont typeface="Courier New"/>
              <a:buChar char="o"/>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12"/>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03202834"/>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5">
  <p:cSld name="Title and Content 5">
    <p:bg>
      <p:bgPr>
        <a:solidFill>
          <a:schemeClr val="lt2"/>
        </a:solidFill>
        <a:effectLst/>
      </p:bgPr>
    </p:bg>
    <p:spTree>
      <p:nvGrpSpPr>
        <p:cNvPr id="1" name="Shape 96"/>
        <p:cNvGrpSpPr/>
        <p:nvPr/>
      </p:nvGrpSpPr>
      <p:grpSpPr>
        <a:xfrm>
          <a:off x="0" y="0"/>
          <a:ext cx="0" cy="0"/>
          <a:chOff x="0" y="0"/>
          <a:chExt cx="0" cy="0"/>
        </a:xfrm>
      </p:grpSpPr>
      <p:sp>
        <p:nvSpPr>
          <p:cNvPr id="99" name="Google Shape;99;p13"/>
          <p:cNvSpPr txBox="1">
            <a:spLocks noGrp="1"/>
          </p:cNvSpPr>
          <p:nvPr>
            <p:ph type="title"/>
          </p:nvPr>
        </p:nvSpPr>
        <p:spPr>
          <a:xfrm>
            <a:off x="914400" y="914400"/>
            <a:ext cx="10360152" cy="9144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0" name="Google Shape;100;p13"/>
          <p:cNvSpPr txBox="1">
            <a:spLocks noGrp="1"/>
          </p:cNvSpPr>
          <p:nvPr>
            <p:ph type="sldNum" idx="12"/>
          </p:nvPr>
        </p:nvSpPr>
        <p:spPr>
          <a:xfrm>
            <a:off x="11353800" y="5879804"/>
            <a:ext cx="661416" cy="895899"/>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2400" b="0" i="0" u="none" strike="noStrike" cap="none">
                <a:solidFill>
                  <a:schemeClr val="dk1"/>
                </a:solidFill>
                <a:latin typeface="Arial"/>
                <a:ea typeface="Arial"/>
                <a:cs typeface="Arial"/>
                <a:sym typeface="Arial"/>
              </a:defRPr>
            </a:lvl1pPr>
            <a:lvl2pPr marL="0" lvl="1" indent="0" algn="ctr">
              <a:spcBef>
                <a:spcPts val="0"/>
              </a:spcBef>
              <a:buNone/>
              <a:defRPr sz="2400" b="0" i="0" u="none" strike="noStrike" cap="none">
                <a:solidFill>
                  <a:schemeClr val="dk1"/>
                </a:solidFill>
                <a:latin typeface="Arial"/>
                <a:ea typeface="Arial"/>
                <a:cs typeface="Arial"/>
                <a:sym typeface="Arial"/>
              </a:defRPr>
            </a:lvl2pPr>
            <a:lvl3pPr marL="0" lvl="2" indent="0" algn="ctr">
              <a:spcBef>
                <a:spcPts val="0"/>
              </a:spcBef>
              <a:buNone/>
              <a:defRPr sz="2400" b="0" i="0" u="none" strike="noStrike" cap="none">
                <a:solidFill>
                  <a:schemeClr val="dk1"/>
                </a:solidFill>
                <a:latin typeface="Arial"/>
                <a:ea typeface="Arial"/>
                <a:cs typeface="Arial"/>
                <a:sym typeface="Arial"/>
              </a:defRPr>
            </a:lvl3pPr>
            <a:lvl4pPr marL="0" lvl="3" indent="0" algn="ctr">
              <a:spcBef>
                <a:spcPts val="0"/>
              </a:spcBef>
              <a:buNone/>
              <a:defRPr sz="2400" b="0" i="0" u="none" strike="noStrike" cap="none">
                <a:solidFill>
                  <a:schemeClr val="dk1"/>
                </a:solidFill>
                <a:latin typeface="Arial"/>
                <a:ea typeface="Arial"/>
                <a:cs typeface="Arial"/>
                <a:sym typeface="Arial"/>
              </a:defRPr>
            </a:lvl4pPr>
            <a:lvl5pPr marL="0" lvl="4" indent="0" algn="ctr">
              <a:spcBef>
                <a:spcPts val="0"/>
              </a:spcBef>
              <a:buNone/>
              <a:defRPr sz="2400" b="0" i="0" u="none" strike="noStrike" cap="none">
                <a:solidFill>
                  <a:schemeClr val="dk1"/>
                </a:solidFill>
                <a:latin typeface="Arial"/>
                <a:ea typeface="Arial"/>
                <a:cs typeface="Arial"/>
                <a:sym typeface="Arial"/>
              </a:defRPr>
            </a:lvl5pPr>
            <a:lvl6pPr marL="0" lvl="5" indent="0" algn="ctr">
              <a:spcBef>
                <a:spcPts val="0"/>
              </a:spcBef>
              <a:buNone/>
              <a:defRPr sz="2400" b="0" i="0" u="none" strike="noStrike" cap="none">
                <a:solidFill>
                  <a:schemeClr val="dk1"/>
                </a:solidFill>
                <a:latin typeface="Arial"/>
                <a:ea typeface="Arial"/>
                <a:cs typeface="Arial"/>
                <a:sym typeface="Arial"/>
              </a:defRPr>
            </a:lvl6pPr>
            <a:lvl7pPr marL="0" lvl="6" indent="0" algn="ctr">
              <a:spcBef>
                <a:spcPts val="0"/>
              </a:spcBef>
              <a:buNone/>
              <a:defRPr sz="2400" b="0" i="0" u="none" strike="noStrike" cap="none">
                <a:solidFill>
                  <a:schemeClr val="dk1"/>
                </a:solidFill>
                <a:latin typeface="Arial"/>
                <a:ea typeface="Arial"/>
                <a:cs typeface="Arial"/>
                <a:sym typeface="Arial"/>
              </a:defRPr>
            </a:lvl7pPr>
            <a:lvl8pPr marL="0" lvl="7" indent="0" algn="ctr">
              <a:spcBef>
                <a:spcPts val="0"/>
              </a:spcBef>
              <a:buNone/>
              <a:defRPr sz="2400" b="0" i="0" u="none" strike="noStrike" cap="none">
                <a:solidFill>
                  <a:schemeClr val="dk1"/>
                </a:solidFill>
                <a:latin typeface="Arial"/>
                <a:ea typeface="Arial"/>
                <a:cs typeface="Arial"/>
                <a:sym typeface="Arial"/>
              </a:defRPr>
            </a:lvl8pPr>
            <a:lvl9pPr marL="0" lvl="8" indent="0" algn="ctr">
              <a:spcBef>
                <a:spcPts val="0"/>
              </a:spcBef>
              <a:buNone/>
              <a:defRPr sz="24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579656498"/>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matchingName="Closing">
  <p:cSld name="Closing">
    <p:bg>
      <p:bgPr>
        <a:solidFill>
          <a:schemeClr val="lt2"/>
        </a:solidFill>
        <a:effectLst/>
      </p:bgPr>
    </p:bg>
    <p:spTree>
      <p:nvGrpSpPr>
        <p:cNvPr id="1" name="Shape 101"/>
        <p:cNvGrpSpPr/>
        <p:nvPr/>
      </p:nvGrpSpPr>
      <p:grpSpPr>
        <a:xfrm>
          <a:off x="0" y="0"/>
          <a:ext cx="0" cy="0"/>
          <a:chOff x="0" y="0"/>
          <a:chExt cx="0" cy="0"/>
        </a:xfrm>
      </p:grpSpPr>
      <p:sp>
        <p:nvSpPr>
          <p:cNvPr id="105" name="Google Shape;105;p14"/>
          <p:cNvSpPr txBox="1">
            <a:spLocks noGrp="1"/>
          </p:cNvSpPr>
          <p:nvPr>
            <p:ph type="ctrTitle"/>
          </p:nvPr>
        </p:nvSpPr>
        <p:spPr>
          <a:xfrm>
            <a:off x="914400" y="914400"/>
            <a:ext cx="5641848" cy="50292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4800"/>
              <a:buFont typeface="Arial"/>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14"/>
          <p:cNvSpPr txBox="1">
            <a:spLocks noGrp="1"/>
          </p:cNvSpPr>
          <p:nvPr>
            <p:ph type="body" idx="1"/>
          </p:nvPr>
        </p:nvSpPr>
        <p:spPr>
          <a:xfrm>
            <a:off x="6848856" y="914400"/>
            <a:ext cx="3867912" cy="5029200"/>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2000"/>
              <a:buFont typeface="Courier New"/>
              <a:buNone/>
              <a:defRPr sz="2000" cap="none"/>
            </a:lvl1pPr>
            <a:lvl2pPr marL="914400" lvl="1" indent="-228600" algn="l">
              <a:lnSpc>
                <a:spcPct val="90000"/>
              </a:lnSpc>
              <a:spcBef>
                <a:spcPts val="1000"/>
              </a:spcBef>
              <a:spcAft>
                <a:spcPts val="0"/>
              </a:spcAft>
              <a:buClr>
                <a:schemeClr val="dk1"/>
              </a:buClr>
              <a:buSzPts val="2000"/>
              <a:buFont typeface="Courier New"/>
              <a:buNone/>
              <a:defRPr sz="2000"/>
            </a:lvl2pPr>
            <a:lvl3pPr marL="1371600" lvl="2" indent="-355600" algn="l">
              <a:lnSpc>
                <a:spcPct val="90000"/>
              </a:lnSpc>
              <a:spcBef>
                <a:spcPts val="1000"/>
              </a:spcBef>
              <a:spcAft>
                <a:spcPts val="0"/>
              </a:spcAft>
              <a:buClr>
                <a:schemeClr val="dk1"/>
              </a:buClr>
              <a:buSzPts val="2000"/>
              <a:buFont typeface="Courier New"/>
              <a:buChar char="o"/>
              <a:defRPr sz="2000"/>
            </a:lvl3pPr>
            <a:lvl4pPr marL="1828800" lvl="3" indent="-355600" algn="l">
              <a:lnSpc>
                <a:spcPct val="90000"/>
              </a:lnSpc>
              <a:spcBef>
                <a:spcPts val="1000"/>
              </a:spcBef>
              <a:spcAft>
                <a:spcPts val="0"/>
              </a:spcAft>
              <a:buClr>
                <a:schemeClr val="dk1"/>
              </a:buClr>
              <a:buSzPts val="2000"/>
              <a:buFont typeface="Courier New"/>
              <a:buChar char="o"/>
              <a:defRPr sz="2000"/>
            </a:lvl4pPr>
            <a:lvl5pPr marL="2286000" lvl="4" indent="-355600" algn="l">
              <a:lnSpc>
                <a:spcPct val="90000"/>
              </a:lnSpc>
              <a:spcBef>
                <a:spcPts val="1000"/>
              </a:spcBef>
              <a:spcAft>
                <a:spcPts val="0"/>
              </a:spcAft>
              <a:buClr>
                <a:schemeClr val="dk1"/>
              </a:buClr>
              <a:buSzPts val="2000"/>
              <a:buFont typeface="Courier New"/>
              <a:buChar char="o"/>
              <a:defRPr sz="20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extLst>
      <p:ext uri="{BB962C8B-B14F-4D97-AF65-F5344CB8AC3E}">
        <p14:creationId xmlns:p14="http://schemas.microsoft.com/office/powerpoint/2010/main" val="24452364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6316235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7441997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84830814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09508149"/>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11/19/2025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98070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23135558"/>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7575399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45954127"/>
      </p:ext>
    </p:extLst>
  </p:cSld>
  <p:clrMap bg1="lt1" tx1="dk1" bg2="lt2" tx2="dk2" accent1="accent1" accent2="accent2" accent3="accent3" accent4="accent4" accent5="accent5" accent6="accent6" hlink="hlink" folHlink="folHlink"/>
  <p:sldLayoutIdLst>
    <p:sldLayoutId id="2147483837" r:id="rId1"/>
    <p:sldLayoutId id="2147483838" r:id="rId2"/>
    <p:sldLayoutId id="2147483839" r:id="rId3"/>
    <p:sldLayoutId id="2147483840" r:id="rId4"/>
    <p:sldLayoutId id="2147483841" r:id="rId5"/>
    <p:sldLayoutId id="2147483842" r:id="rId6"/>
    <p:sldLayoutId id="2147483843" r:id="rId7"/>
    <p:sldLayoutId id="2147483844" r:id="rId8"/>
    <p:sldLayoutId id="2147483845" r:id="rId9"/>
    <p:sldLayoutId id="2147483846" r:id="rId10"/>
    <p:sldLayoutId id="2147483847" r:id="rId11"/>
    <p:sldLayoutId id="2147483848" r:id="rId12"/>
    <p:sldLayoutId id="2147483849" r:id="rId13"/>
    <p:sldLayoutId id="2147483850" r:id="rId14"/>
    <p:sldLayoutId id="2147483851" r:id="rId15"/>
    <p:sldLayoutId id="2147483852" r:id="rId16"/>
    <p:sldLayoutId id="2147483853" r:id="rId17"/>
    <p:sldLayoutId id="2147483854" r:id="rId18"/>
    <p:sldLayoutId id="2147483855" r:id="rId19"/>
    <p:sldLayoutId id="2147483856" r:id="rId20"/>
    <p:sldLayoutId id="2147483857" r:id="rId21"/>
    <p:sldLayoutId id="2147483858" r:id="rId22"/>
    <p:sldLayoutId id="2147483859" r:id="rId23"/>
    <p:sldLayoutId id="2147483860" r:id="rId24"/>
    <p:sldLayoutId id="2147483861" r:id="rId25"/>
    <p:sldLayoutId id="2147483862" r:id="rId26"/>
    <p:sldLayoutId id="2147483863" r:id="rId27"/>
    <p:sldLayoutId id="2147483864" r:id="rId28"/>
    <p:sldLayoutId id="2147483865" r:id="rId29"/>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9.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7.xml"/><Relationship Id="rId1" Type="http://schemas.openxmlformats.org/officeDocument/2006/relationships/slideLayout" Target="../slideLayouts/slideLayout2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txBox="1">
            <a:spLocks noGrp="1"/>
          </p:cNvSpPr>
          <p:nvPr>
            <p:ph type="ctrTitle"/>
          </p:nvPr>
        </p:nvSpPr>
        <p:spPr>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2E1202"/>
              </a:buClr>
              <a:buSzPts val="4800"/>
              <a:buFont typeface="Arial"/>
              <a:buNone/>
            </a:pPr>
            <a:r>
              <a:rPr lang="en-US" sz="4800" b="1" u="sng" cap="none" dirty="0">
                <a:solidFill>
                  <a:srgbClr val="2E1202"/>
                </a:solidFill>
              </a:rPr>
              <a:t>THE  </a:t>
            </a:r>
            <a:r>
              <a:rPr lang="en-US" b="1" u="sng" dirty="0">
                <a:solidFill>
                  <a:srgbClr val="2E1202"/>
                </a:solidFill>
              </a:rPr>
              <a:t>C</a:t>
            </a:r>
            <a:r>
              <a:rPr lang="en-US" sz="4800" b="1" u="sng" cap="none" dirty="0">
                <a:solidFill>
                  <a:srgbClr val="2E1202"/>
                </a:solidFill>
              </a:rPr>
              <a:t>HINOOK  MUSIC STORE DATABASE</a:t>
            </a:r>
            <a:endParaRPr u="sng" dirty="0">
              <a:solidFill>
                <a:srgbClr val="2E120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a:spLocks noGrp="1"/>
          </p:cNvSpPr>
          <p:nvPr>
            <p:ph type="title"/>
          </p:nvPr>
        </p:nvSpPr>
        <p:spPr>
          <a:xfrm>
            <a:off x="436416" y="450586"/>
            <a:ext cx="10360152" cy="502674"/>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200"/>
              <a:buFont typeface="Arial"/>
              <a:buNone/>
            </a:pPr>
            <a:r>
              <a:rPr lang="en-US" sz="1800" b="1" u="sng" cap="none" dirty="0"/>
              <a:t>AVERAGE ORDER VALUE FOR EACH CUSTOMER</a:t>
            </a:r>
            <a:endParaRPr sz="1800" u="sng" dirty="0"/>
          </a:p>
        </p:txBody>
      </p:sp>
      <p:sp>
        <p:nvSpPr>
          <p:cNvPr id="187" name="Google Shape;187;p25"/>
          <p:cNvSpPr txBox="1">
            <a:spLocks noGrp="1"/>
          </p:cNvSpPr>
          <p:nvPr>
            <p:ph type="body" idx="1"/>
          </p:nvPr>
        </p:nvSpPr>
        <p:spPr>
          <a:xfrm>
            <a:off x="436416" y="1378974"/>
            <a:ext cx="7082024" cy="4841627"/>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François Tremblay has the highest average order value at 11.11, indicating that this customer spends more per order compared to others.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Customers like Helena Holý and Robert Brown also have high average order values above 10, showing they are likely to be high-value customers.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A significant number of customers have average order values ranging between 7 and 9, suggesting a moderate spending pattern across the customer base.</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Customers like Kara Nielsen and Mark Philips have significantly lower average order values, with Mark Philips having the lowest at 2.97, indicating more frequent but smaller purchases.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 data shows a wide range of average order values, reflecting diverse spending behaviors among the customers.</a:t>
            </a:r>
            <a:endParaRPr sz="1600" dirty="0">
              <a:latin typeface="Arial" panose="020B0604020202020204" pitchFamily="34" charset="0"/>
              <a:cs typeface="Arial" panose="020B0604020202020204" pitchFamily="34" charset="0"/>
            </a:endParaRPr>
          </a:p>
          <a:p>
            <a:pPr marL="0" lvl="0" indent="0" algn="l" rtl="0">
              <a:lnSpc>
                <a:spcPct val="90000"/>
              </a:lnSpc>
              <a:spcBef>
                <a:spcPts val="1000"/>
              </a:spcBef>
              <a:spcAft>
                <a:spcPts val="0"/>
              </a:spcAft>
              <a:buClr>
                <a:schemeClr val="dk1"/>
              </a:buClr>
              <a:buSzPts val="1600"/>
              <a:buNone/>
            </a:pPr>
            <a:endParaRPr sz="1600" dirty="0"/>
          </a:p>
        </p:txBody>
      </p:sp>
      <p:graphicFrame>
        <p:nvGraphicFramePr>
          <p:cNvPr id="4" name="Chart 3">
            <a:extLst>
              <a:ext uri="{FF2B5EF4-FFF2-40B4-BE49-F238E27FC236}">
                <a16:creationId xmlns:a16="http://schemas.microsoft.com/office/drawing/2014/main" id="{17A0A445-E707-A120-5D59-FD01FBC143D3}"/>
              </a:ext>
            </a:extLst>
          </p:cNvPr>
          <p:cNvGraphicFramePr>
            <a:graphicFrameLocks/>
          </p:cNvGraphicFramePr>
          <p:nvPr>
            <p:extLst>
              <p:ext uri="{D42A27DB-BD31-4B8C-83A1-F6EECF244321}">
                <p14:modId xmlns:p14="http://schemas.microsoft.com/office/powerpoint/2010/main" val="477825330"/>
              </p:ext>
            </p:extLst>
          </p:nvPr>
        </p:nvGraphicFramePr>
        <p:xfrm>
          <a:off x="7518440" y="2549013"/>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6"/>
          <p:cNvSpPr txBox="1">
            <a:spLocks noGrp="1"/>
          </p:cNvSpPr>
          <p:nvPr>
            <p:ph type="title"/>
          </p:nvPr>
        </p:nvSpPr>
        <p:spPr>
          <a:xfrm>
            <a:off x="1600790" y="398306"/>
            <a:ext cx="10360152" cy="58010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2400"/>
              <a:buFont typeface="Arial"/>
              <a:buNone/>
            </a:pPr>
            <a:r>
              <a:rPr lang="en-US" sz="1800" b="1" u="sng" cap="none" dirty="0"/>
              <a:t>TOTAL REVENUE GENERATED BY EACH CUSTOMER</a:t>
            </a:r>
            <a:endParaRPr sz="1800" u="sng" dirty="0"/>
          </a:p>
        </p:txBody>
      </p:sp>
      <p:sp>
        <p:nvSpPr>
          <p:cNvPr id="196" name="Google Shape;196;p26"/>
          <p:cNvSpPr txBox="1">
            <a:spLocks noGrp="1"/>
          </p:cNvSpPr>
          <p:nvPr>
            <p:ph type="body" idx="1"/>
          </p:nvPr>
        </p:nvSpPr>
        <p:spPr>
          <a:xfrm>
            <a:off x="963561" y="1253071"/>
            <a:ext cx="6729984" cy="5413741"/>
          </a:xfrm>
          <a:prstGeom prst="rect">
            <a:avLst/>
          </a:prstGeom>
          <a:noFill/>
          <a:ln>
            <a:noFill/>
          </a:ln>
        </p:spPr>
        <p:txBody>
          <a:bodyPr spcFirstLastPara="1" wrap="square" lIns="91425" tIns="45700" rIns="91425" bIns="45700" anchor="t" anchorCtr="0">
            <a:normAutofit fontScale="25000" lnSpcReduction="20000"/>
          </a:bodyPr>
          <a:lstStyle/>
          <a:p>
            <a:pPr marL="342900" indent="-342900">
              <a:lnSpc>
                <a:spcPct val="110000"/>
              </a:lnSpc>
              <a:spcBef>
                <a:spcPts val="0"/>
              </a:spcBef>
              <a:buSzPts val="1600"/>
              <a:buFont typeface="Arial"/>
              <a:buAutoNum type="arabicPeriod"/>
            </a:pPr>
            <a:r>
              <a:rPr lang="en-US" sz="6400" dirty="0">
                <a:latin typeface="Arial" panose="020B0604020202020204" pitchFamily="34" charset="0"/>
                <a:cs typeface="Arial" panose="020B0604020202020204" pitchFamily="34" charset="0"/>
                <a:sym typeface="Arial Black"/>
              </a:rPr>
              <a:t>FRANTIŠEK WICHTERLOVÁ IS THE HIGHEST REVENUE-GENERATING CUSTOMER, CONTRIBUTING 144.54 IN TOTAL REVENUE.</a:t>
            </a: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r>
              <a:rPr lang="en-US" sz="6400" dirty="0">
                <a:latin typeface="Arial" panose="020B0604020202020204" pitchFamily="34" charset="0"/>
                <a:cs typeface="Arial" panose="020B0604020202020204" pitchFamily="34" charset="0"/>
                <a:sym typeface="Arial Black"/>
              </a:rPr>
              <a:t>CUSTOMERS LIKE HELENA HOLÝ, HUGH O'REILLY, AND MANOJ PAREEK ALSO HAVE HIGH TOTAL REVENUES, EACH EXCEEDING 100, INDICATING THEY ARE KEY CONTRIBUTORS TO THE BUSINESS.</a:t>
            </a: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r>
              <a:rPr lang="en-US" sz="6400" dirty="0">
                <a:latin typeface="Arial" panose="020B0604020202020204" pitchFamily="34" charset="0"/>
                <a:cs typeface="Arial" panose="020B0604020202020204" pitchFamily="34" charset="0"/>
                <a:sym typeface="Arial Black"/>
              </a:rPr>
              <a:t>THE REVENUE DISTRIBUTION SPANS A WIDE RANGE, WITH THE TOP CUSTOMERS GENERATING SIGNIFICANTLY MORE REVENUE THAN THOSE AT THE LOWER END OF THE SPECTRUM, SUCH AS MARK PHILIPS, WHO HAS THE LOWEST TOTAL REVENUE AT 29.7.</a:t>
            </a: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r>
              <a:rPr lang="en-US" sz="6400" dirty="0">
                <a:latin typeface="Arial" panose="020B0604020202020204" pitchFamily="34" charset="0"/>
                <a:cs typeface="Arial" panose="020B0604020202020204" pitchFamily="34" charset="0"/>
                <a:sym typeface="Arial Black"/>
              </a:rPr>
              <a:t>A LARGE NUMBER OF CUSTOMERS CONTRIBUTE BETWEEN 70 AND 100 IN TOTAL REVENUE, SHOWING A STRONG MIDDLE-TIER CUSTOMER BASE.</a:t>
            </a: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endParaRPr sz="6400" dirty="0">
              <a:latin typeface="Arial" panose="020B0604020202020204" pitchFamily="34" charset="0"/>
              <a:cs typeface="Arial" panose="020B0604020202020204" pitchFamily="34" charset="0"/>
              <a:sym typeface="Arial Black"/>
            </a:endParaRPr>
          </a:p>
          <a:p>
            <a:pPr marL="342900" indent="-342900">
              <a:lnSpc>
                <a:spcPct val="110000"/>
              </a:lnSpc>
              <a:spcBef>
                <a:spcPts val="0"/>
              </a:spcBef>
              <a:buSzPts val="1600"/>
              <a:buFont typeface="Arial"/>
              <a:buAutoNum type="arabicPeriod"/>
            </a:pPr>
            <a:r>
              <a:rPr lang="en-US" sz="6400" dirty="0">
                <a:latin typeface="Arial" panose="020B0604020202020204" pitchFamily="34" charset="0"/>
                <a:cs typeface="Arial" panose="020B0604020202020204" pitchFamily="34" charset="0"/>
                <a:sym typeface="Arial Black"/>
              </a:rPr>
              <a:t>FEW CUSTOMERS, SUCH AS KARA NIELSEN AND ROBERT BROWN, CONTRIBUTE RELATIVELY LOWER REVENUE, SUGGESTING THEY MAY BE INFREQUENT PURCHASERS OR FOCUS ON LOWER-PRICED ITEMS.</a:t>
            </a:r>
            <a:endParaRPr sz="6400" dirty="0">
              <a:latin typeface="Arial" panose="020B0604020202020204" pitchFamily="34" charset="0"/>
              <a:cs typeface="Arial" panose="020B0604020202020204" pitchFamily="34" charset="0"/>
              <a:sym typeface="Arial Black"/>
            </a:endParaRPr>
          </a:p>
          <a:p>
            <a:pPr marL="228600" lvl="0" indent="-139700" algn="l" rtl="0">
              <a:lnSpc>
                <a:spcPct val="90000"/>
              </a:lnSpc>
              <a:spcBef>
                <a:spcPts val="1000"/>
              </a:spcBef>
              <a:spcAft>
                <a:spcPts val="0"/>
              </a:spcAft>
              <a:buClr>
                <a:schemeClr val="dk1"/>
              </a:buClr>
              <a:buSzPct val="100000"/>
              <a:buFont typeface="Courier New"/>
              <a:buNone/>
            </a:pPr>
            <a:endParaRPr dirty="0">
              <a:latin typeface="Arial Black"/>
              <a:ea typeface="Arial Black"/>
              <a:cs typeface="Arial Black"/>
              <a:sym typeface="Arial Black"/>
            </a:endParaRPr>
          </a:p>
        </p:txBody>
      </p:sp>
      <p:graphicFrame>
        <p:nvGraphicFramePr>
          <p:cNvPr id="4" name="Chart 3">
            <a:extLst>
              <a:ext uri="{FF2B5EF4-FFF2-40B4-BE49-F238E27FC236}">
                <a16:creationId xmlns:a16="http://schemas.microsoft.com/office/drawing/2014/main" id="{5D96A26B-6278-8016-843D-2305F5974B7D}"/>
              </a:ext>
            </a:extLst>
          </p:cNvPr>
          <p:cNvGraphicFramePr/>
          <p:nvPr>
            <p:extLst>
              <p:ext uri="{D42A27DB-BD31-4B8C-83A1-F6EECF244321}">
                <p14:modId xmlns:p14="http://schemas.microsoft.com/office/powerpoint/2010/main" val="1843053491"/>
              </p:ext>
            </p:extLst>
          </p:nvPr>
        </p:nvGraphicFramePr>
        <p:xfrm>
          <a:off x="7620000" y="2588342"/>
          <a:ext cx="4572000" cy="274320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7"/>
          <p:cNvSpPr txBox="1">
            <a:spLocks noGrp="1"/>
          </p:cNvSpPr>
          <p:nvPr>
            <p:ph type="title"/>
          </p:nvPr>
        </p:nvSpPr>
        <p:spPr>
          <a:xfrm>
            <a:off x="1071717" y="-32485"/>
            <a:ext cx="11828100" cy="914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2000"/>
              <a:buFont typeface="Arial"/>
              <a:buNone/>
            </a:pPr>
            <a:r>
              <a:rPr lang="en-US" sz="1800" b="1" u="sng" cap="none" dirty="0"/>
              <a:t>THREE ALBUMS -- PRIORITIZED FOR ADVERTISING AND PROMOTION IN THE USA BASED ON GENRE SALES ANALYSIS</a:t>
            </a:r>
            <a:endParaRPr sz="1800" u="sng" dirty="0"/>
          </a:p>
        </p:txBody>
      </p:sp>
      <p:graphicFrame>
        <p:nvGraphicFramePr>
          <p:cNvPr id="205" name="Google Shape;205;p27"/>
          <p:cNvGraphicFramePr/>
          <p:nvPr>
            <p:extLst>
              <p:ext uri="{D42A27DB-BD31-4B8C-83A1-F6EECF244321}">
                <p14:modId xmlns:p14="http://schemas.microsoft.com/office/powerpoint/2010/main" val="414572533"/>
              </p:ext>
            </p:extLst>
          </p:nvPr>
        </p:nvGraphicFramePr>
        <p:xfrm>
          <a:off x="1170039" y="1038285"/>
          <a:ext cx="5850195" cy="4937800"/>
        </p:xfrm>
        <a:graphic>
          <a:graphicData uri="http://schemas.openxmlformats.org/drawingml/2006/table">
            <a:tbl>
              <a:tblPr firstRow="1" bandRow="1">
                <a:tableStyleId>{26C310E8-7C40-4386-A506-0EBFE74BABCC}</a:tableStyleId>
              </a:tblPr>
              <a:tblGrid>
                <a:gridCol w="1371770">
                  <a:extLst>
                    <a:ext uri="{9D8B030D-6E8A-4147-A177-3AD203B41FA5}">
                      <a16:colId xmlns:a16="http://schemas.microsoft.com/office/drawing/2014/main" val="20000"/>
                    </a:ext>
                  </a:extLst>
                </a:gridCol>
                <a:gridCol w="927966">
                  <a:extLst>
                    <a:ext uri="{9D8B030D-6E8A-4147-A177-3AD203B41FA5}">
                      <a16:colId xmlns:a16="http://schemas.microsoft.com/office/drawing/2014/main" val="20001"/>
                    </a:ext>
                  </a:extLst>
                </a:gridCol>
                <a:gridCol w="2770436">
                  <a:extLst>
                    <a:ext uri="{9D8B030D-6E8A-4147-A177-3AD203B41FA5}">
                      <a16:colId xmlns:a16="http://schemas.microsoft.com/office/drawing/2014/main" val="20002"/>
                    </a:ext>
                  </a:extLst>
                </a:gridCol>
                <a:gridCol w="780023">
                  <a:extLst>
                    <a:ext uri="{9D8B030D-6E8A-4147-A177-3AD203B41FA5}">
                      <a16:colId xmlns:a16="http://schemas.microsoft.com/office/drawing/2014/main" val="20003"/>
                    </a:ext>
                  </a:extLst>
                </a:gridCol>
              </a:tblGrid>
              <a:tr h="1838423">
                <a:tc>
                  <a:txBody>
                    <a:bodyPr/>
                    <a:lstStyle/>
                    <a:p>
                      <a:pPr marL="0" marR="0" lvl="0" indent="0" algn="l" rtl="0">
                        <a:spcBef>
                          <a:spcPts val="0"/>
                        </a:spcBef>
                        <a:spcAft>
                          <a:spcPts val="0"/>
                        </a:spcAft>
                        <a:buNone/>
                      </a:pPr>
                      <a:r>
                        <a:rPr lang="en-US" sz="2000" b="0" u="sng" strike="noStrike" cap="none" dirty="0">
                          <a:solidFill>
                            <a:schemeClr val="dk1"/>
                          </a:solidFill>
                        </a:rPr>
                        <a:t>GENERE – NAME </a:t>
                      </a:r>
                      <a:endParaRPr dirty="0"/>
                    </a:p>
                  </a:txBody>
                  <a:tcPr marL="91450" marR="91450" marT="45725" marB="45725" anchor="ctr"/>
                </a:tc>
                <a:tc>
                  <a:txBody>
                    <a:bodyPr/>
                    <a:lstStyle/>
                    <a:p>
                      <a:pPr marL="0" marR="0" lvl="0" indent="0" algn="l" rtl="0">
                        <a:spcBef>
                          <a:spcPts val="0"/>
                        </a:spcBef>
                        <a:spcAft>
                          <a:spcPts val="0"/>
                        </a:spcAft>
                        <a:buNone/>
                      </a:pPr>
                      <a:r>
                        <a:rPr lang="en-US" sz="2000" b="0" u="sng" dirty="0">
                          <a:solidFill>
                            <a:schemeClr val="dk1"/>
                          </a:solidFill>
                        </a:rPr>
                        <a:t>ALBUM-ID </a:t>
                      </a:r>
                      <a:endParaRPr dirty="0"/>
                    </a:p>
                  </a:txBody>
                  <a:tcPr marL="91450" marR="91450" marT="45725" marB="45725" anchor="ctr"/>
                </a:tc>
                <a:tc>
                  <a:txBody>
                    <a:bodyPr/>
                    <a:lstStyle/>
                    <a:p>
                      <a:pPr marL="0" marR="0" lvl="0" indent="0" algn="l" rtl="0">
                        <a:spcBef>
                          <a:spcPts val="0"/>
                        </a:spcBef>
                        <a:spcAft>
                          <a:spcPts val="0"/>
                        </a:spcAft>
                        <a:buNone/>
                      </a:pPr>
                      <a:r>
                        <a:rPr lang="en-US" sz="2000" b="0" u="sng" dirty="0">
                          <a:solidFill>
                            <a:schemeClr val="dk1"/>
                          </a:solidFill>
                        </a:rPr>
                        <a:t>NEW RECORD LABEL</a:t>
                      </a:r>
                      <a:endParaRPr dirty="0"/>
                    </a:p>
                  </a:txBody>
                  <a:tcPr marL="91450" marR="91450" marT="45725" marB="45725" anchor="ctr"/>
                </a:tc>
                <a:tc>
                  <a:txBody>
                    <a:bodyPr/>
                    <a:lstStyle/>
                    <a:p>
                      <a:pPr marL="0" marR="0" lvl="0" indent="0" algn="l" rtl="0">
                        <a:spcBef>
                          <a:spcPts val="0"/>
                        </a:spcBef>
                        <a:spcAft>
                          <a:spcPts val="0"/>
                        </a:spcAft>
                        <a:buNone/>
                      </a:pPr>
                      <a:r>
                        <a:rPr lang="en-US" sz="2000" b="0" u="sng">
                          <a:solidFill>
                            <a:schemeClr val="dk1"/>
                          </a:solidFill>
                        </a:rPr>
                        <a:t>TOTAL GENRE SALES</a:t>
                      </a:r>
                      <a:endParaRPr/>
                    </a:p>
                  </a:txBody>
                  <a:tcPr marL="91450" marR="91450" marT="45725" marB="45725" anchor="ctr"/>
                </a:tc>
                <a:extLst>
                  <a:ext uri="{0D108BD9-81ED-4DB2-BD59-A6C34878D82A}">
                    <a16:rowId xmlns:a16="http://schemas.microsoft.com/office/drawing/2014/main" val="10000"/>
                  </a:ext>
                </a:extLst>
              </a:tr>
              <a:tr h="1254800">
                <a:tc>
                  <a:txBody>
                    <a:bodyPr/>
                    <a:lstStyle/>
                    <a:p>
                      <a:pPr marL="0" marR="0" lvl="0" indent="0" algn="l" rtl="0">
                        <a:spcBef>
                          <a:spcPts val="0"/>
                        </a:spcBef>
                        <a:spcAft>
                          <a:spcPts val="0"/>
                        </a:spcAft>
                        <a:buNone/>
                      </a:pPr>
                      <a:r>
                        <a:rPr lang="en-US" sz="2000" b="0" dirty="0">
                          <a:solidFill>
                            <a:schemeClr val="dk1"/>
                          </a:solidFill>
                        </a:rPr>
                        <a:t>ROCK</a:t>
                      </a:r>
                      <a:endParaRPr dirty="0"/>
                    </a:p>
                  </a:txBody>
                  <a:tcPr marL="91450" marR="91450" marT="45725" marB="45725" anchor="ctr"/>
                </a:tc>
                <a:tc>
                  <a:txBody>
                    <a:bodyPr/>
                    <a:lstStyle/>
                    <a:p>
                      <a:pPr marL="0" marR="0" lvl="0" indent="0" algn="l" rtl="0">
                        <a:spcBef>
                          <a:spcPts val="0"/>
                        </a:spcBef>
                        <a:spcAft>
                          <a:spcPts val="0"/>
                        </a:spcAft>
                        <a:buNone/>
                      </a:pPr>
                      <a:r>
                        <a:rPr lang="en-US" sz="2000" b="0">
                          <a:solidFill>
                            <a:schemeClr val="dk1"/>
                          </a:solidFill>
                        </a:rPr>
                        <a:t>163</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2000"/>
                        <a:buFont typeface="Gill Sans"/>
                        <a:buNone/>
                      </a:pPr>
                      <a:r>
                        <a:rPr lang="en-US" sz="2000"/>
                        <a:t>From The Muddy Banks Of The Wishkah [live]</a:t>
                      </a:r>
                      <a:endParaRPr sz="2000">
                        <a:sym typeface="Arial"/>
                      </a:endParaRPr>
                    </a:p>
                    <a:p>
                      <a:pPr marL="0" marR="0" lvl="0" indent="0" algn="l" rtl="0">
                        <a:spcBef>
                          <a:spcPts val="0"/>
                        </a:spcBef>
                        <a:spcAft>
                          <a:spcPts val="0"/>
                        </a:spcAft>
                        <a:buNone/>
                      </a:pPr>
                      <a:endParaRPr sz="2000" b="0">
                        <a:solidFill>
                          <a:schemeClr val="dk1"/>
                        </a:solidFill>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2000"/>
                        <a:buFont typeface="Gill Sans"/>
                        <a:buNone/>
                      </a:pPr>
                      <a:r>
                        <a:rPr lang="en-US" sz="2000"/>
                        <a:t>27.72</a:t>
                      </a:r>
                      <a:endParaRPr sz="2000">
                        <a:sym typeface="Arial"/>
                      </a:endParaRPr>
                    </a:p>
                    <a:p>
                      <a:pPr marL="0" marR="0" lvl="0" indent="0" algn="l" rtl="0">
                        <a:spcBef>
                          <a:spcPts val="0"/>
                        </a:spcBef>
                        <a:spcAft>
                          <a:spcPts val="0"/>
                        </a:spcAft>
                        <a:buNone/>
                      </a:pPr>
                      <a:endParaRPr sz="2000" b="0">
                        <a:solidFill>
                          <a:schemeClr val="dk1"/>
                        </a:solidFill>
                      </a:endParaRPr>
                    </a:p>
                  </a:txBody>
                  <a:tcPr marL="91450" marR="91450" marT="45725" marB="45725" anchor="ctr"/>
                </a:tc>
                <a:extLst>
                  <a:ext uri="{0D108BD9-81ED-4DB2-BD59-A6C34878D82A}">
                    <a16:rowId xmlns:a16="http://schemas.microsoft.com/office/drawing/2014/main" val="10001"/>
                  </a:ext>
                </a:extLst>
              </a:tr>
              <a:tr h="962988">
                <a:tc>
                  <a:txBody>
                    <a:bodyPr/>
                    <a:lstStyle/>
                    <a:p>
                      <a:pPr marL="0" marR="0" lvl="0" indent="0" algn="l" rtl="0">
                        <a:spcBef>
                          <a:spcPts val="0"/>
                        </a:spcBef>
                        <a:spcAft>
                          <a:spcPts val="0"/>
                        </a:spcAft>
                        <a:buNone/>
                      </a:pPr>
                      <a:r>
                        <a:rPr lang="en-US" sz="2000" b="0">
                          <a:solidFill>
                            <a:schemeClr val="dk1"/>
                          </a:solidFill>
                        </a:rPr>
                        <a:t>ROCK</a:t>
                      </a:r>
                      <a:endParaRPr/>
                    </a:p>
                  </a:txBody>
                  <a:tcPr marL="91450" marR="91450" marT="45725" marB="45725" anchor="ctr"/>
                </a:tc>
                <a:tc>
                  <a:txBody>
                    <a:bodyPr/>
                    <a:lstStyle/>
                    <a:p>
                      <a:pPr marL="0" marR="0" lvl="0" indent="0" algn="l" rtl="0">
                        <a:spcBef>
                          <a:spcPts val="0"/>
                        </a:spcBef>
                        <a:spcAft>
                          <a:spcPts val="0"/>
                        </a:spcAft>
                        <a:buNone/>
                      </a:pPr>
                      <a:r>
                        <a:rPr lang="en-US" sz="2000" b="0">
                          <a:solidFill>
                            <a:schemeClr val="dk1"/>
                          </a:solidFill>
                        </a:rPr>
                        <a:t>120</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2000"/>
                        <a:buFont typeface="Gill Sans"/>
                        <a:buNone/>
                      </a:pPr>
                      <a:r>
                        <a:rPr lang="en-US" sz="2000" dirty="0"/>
                        <a:t>Are You Experienced?</a:t>
                      </a:r>
                      <a:endParaRPr sz="2000" dirty="0">
                        <a:sym typeface="Arial"/>
                      </a:endParaRPr>
                    </a:p>
                    <a:p>
                      <a:pPr marL="0" marR="0" lvl="0" indent="0" algn="l" rtl="0">
                        <a:spcBef>
                          <a:spcPts val="0"/>
                        </a:spcBef>
                        <a:spcAft>
                          <a:spcPts val="0"/>
                        </a:spcAft>
                        <a:buNone/>
                      </a:pPr>
                      <a:endParaRPr sz="2000" b="0" dirty="0">
                        <a:solidFill>
                          <a:schemeClr val="dk1"/>
                        </a:solidFill>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2000"/>
                        <a:buFont typeface="Gill Sans"/>
                        <a:buNone/>
                      </a:pPr>
                      <a:r>
                        <a:rPr lang="en-US" sz="2000"/>
                        <a:t>27.72</a:t>
                      </a:r>
                      <a:endParaRPr sz="2000">
                        <a:sym typeface="Arial"/>
                      </a:endParaRPr>
                    </a:p>
                    <a:p>
                      <a:pPr marL="0" marR="0" lvl="0" indent="0" algn="l" rtl="0">
                        <a:spcBef>
                          <a:spcPts val="0"/>
                        </a:spcBef>
                        <a:spcAft>
                          <a:spcPts val="0"/>
                        </a:spcAft>
                        <a:buNone/>
                      </a:pPr>
                      <a:endParaRPr sz="2000" b="0">
                        <a:solidFill>
                          <a:schemeClr val="dk1"/>
                        </a:solidFill>
                      </a:endParaRPr>
                    </a:p>
                  </a:txBody>
                  <a:tcPr marL="91450" marR="91450" marT="45725" marB="45725" anchor="ctr"/>
                </a:tc>
                <a:extLst>
                  <a:ext uri="{0D108BD9-81ED-4DB2-BD59-A6C34878D82A}">
                    <a16:rowId xmlns:a16="http://schemas.microsoft.com/office/drawing/2014/main" val="10002"/>
                  </a:ext>
                </a:extLst>
              </a:tr>
              <a:tr h="671177">
                <a:tc>
                  <a:txBody>
                    <a:bodyPr/>
                    <a:lstStyle/>
                    <a:p>
                      <a:pPr marL="0" marR="0" lvl="0" indent="0" algn="l" rtl="0">
                        <a:spcBef>
                          <a:spcPts val="0"/>
                        </a:spcBef>
                        <a:spcAft>
                          <a:spcPts val="0"/>
                        </a:spcAft>
                        <a:buNone/>
                      </a:pPr>
                      <a:r>
                        <a:rPr lang="en-US" sz="2000" b="0">
                          <a:solidFill>
                            <a:schemeClr val="dk1"/>
                          </a:solidFill>
                        </a:rPr>
                        <a:t>ROCK</a:t>
                      </a:r>
                      <a:endParaRPr/>
                    </a:p>
                  </a:txBody>
                  <a:tcPr marL="91450" marR="91450" marT="45725" marB="45725" anchor="ctr"/>
                </a:tc>
                <a:tc>
                  <a:txBody>
                    <a:bodyPr/>
                    <a:lstStyle/>
                    <a:p>
                      <a:pPr marL="0" marR="0" lvl="0" indent="0" algn="l" rtl="0">
                        <a:spcBef>
                          <a:spcPts val="0"/>
                        </a:spcBef>
                        <a:spcAft>
                          <a:spcPts val="0"/>
                        </a:spcAft>
                        <a:buNone/>
                      </a:pPr>
                      <a:r>
                        <a:rPr lang="en-US" sz="2000" b="0">
                          <a:solidFill>
                            <a:schemeClr val="dk1"/>
                          </a:solidFill>
                        </a:rPr>
                        <a:t>214</a:t>
                      </a:r>
                      <a:endParaRPr/>
                    </a:p>
                  </a:txBody>
                  <a:tcPr marL="91450" marR="91450" marT="45725" marB="45725" anchor="ctr"/>
                </a:tc>
                <a:tc>
                  <a:txBody>
                    <a:bodyPr/>
                    <a:lstStyle/>
                    <a:p>
                      <a:pPr marL="0" marR="0" lvl="0" indent="0" algn="l" rtl="0">
                        <a:lnSpc>
                          <a:spcPct val="100000"/>
                        </a:lnSpc>
                        <a:spcBef>
                          <a:spcPts val="0"/>
                        </a:spcBef>
                        <a:spcAft>
                          <a:spcPts val="0"/>
                        </a:spcAft>
                        <a:buClr>
                          <a:schemeClr val="dk1"/>
                        </a:buClr>
                        <a:buSzPts val="2000"/>
                        <a:buFont typeface="Gill Sans"/>
                        <a:buNone/>
                      </a:pPr>
                      <a:r>
                        <a:rPr lang="en-US" sz="2000"/>
                        <a:t>The Doors</a:t>
                      </a:r>
                      <a:endParaRPr sz="2000">
                        <a:sym typeface="Arial"/>
                      </a:endParaRPr>
                    </a:p>
                    <a:p>
                      <a:pPr marL="0" marR="0" lvl="0" indent="0" algn="l" rtl="0">
                        <a:spcBef>
                          <a:spcPts val="0"/>
                        </a:spcBef>
                        <a:spcAft>
                          <a:spcPts val="0"/>
                        </a:spcAft>
                        <a:buNone/>
                      </a:pPr>
                      <a:endParaRPr sz="2000" b="0">
                        <a:solidFill>
                          <a:schemeClr val="dk1"/>
                        </a:solidFill>
                      </a:endParaRPr>
                    </a:p>
                  </a:txBody>
                  <a:tcPr marL="91450" marR="91450" marT="45725" marB="45725" anchor="ctr"/>
                </a:tc>
                <a:tc>
                  <a:txBody>
                    <a:bodyPr/>
                    <a:lstStyle/>
                    <a:p>
                      <a:pPr marL="0" marR="0" lvl="0" indent="0" algn="l" rtl="0">
                        <a:spcBef>
                          <a:spcPts val="0"/>
                        </a:spcBef>
                        <a:spcAft>
                          <a:spcPts val="0"/>
                        </a:spcAft>
                        <a:buNone/>
                      </a:pPr>
                      <a:r>
                        <a:rPr lang="en-US" sz="2000" b="0" dirty="0">
                          <a:solidFill>
                            <a:schemeClr val="dk1"/>
                          </a:solidFill>
                        </a:rPr>
                        <a:t>26.73</a:t>
                      </a:r>
                      <a:endParaRPr dirty="0"/>
                    </a:p>
                  </a:txBody>
                  <a:tcPr marL="91450" marR="91450" marT="45725" marB="45725" anchor="ctr"/>
                </a:tc>
                <a:extLst>
                  <a:ext uri="{0D108BD9-81ED-4DB2-BD59-A6C34878D82A}">
                    <a16:rowId xmlns:a16="http://schemas.microsoft.com/office/drawing/2014/main" val="10003"/>
                  </a:ext>
                </a:extLst>
              </a:tr>
            </a:tbl>
          </a:graphicData>
        </a:graphic>
      </p:graphicFrame>
      <p:sp>
        <p:nvSpPr>
          <p:cNvPr id="207" name="Google Shape;207;p27"/>
          <p:cNvSpPr txBox="1"/>
          <p:nvPr/>
        </p:nvSpPr>
        <p:spPr>
          <a:xfrm>
            <a:off x="6813069" y="1588084"/>
            <a:ext cx="5039700" cy="4231631"/>
          </a:xfrm>
          <a:prstGeom prst="rect">
            <a:avLst/>
          </a:prstGeom>
          <a:noFill/>
          <a:ln>
            <a:noFill/>
          </a:ln>
        </p:spPr>
        <p:txBody>
          <a:bodyPr spcFirstLastPara="1" wrap="square" lIns="91425" tIns="45700" rIns="91425" bIns="45700" anchor="t" anchorCtr="0">
            <a:spAutoFit/>
          </a:bodyPr>
          <a:lstStyle/>
          <a:p>
            <a:pPr marL="800100" marR="0" lvl="1" indent="-342900" algn="l" rtl="0">
              <a:lnSpc>
                <a:spcPct val="104000"/>
              </a:lnSpc>
              <a:spcBef>
                <a:spcPts val="0"/>
              </a:spcBef>
              <a:spcAft>
                <a:spcPts val="0"/>
              </a:spcAft>
              <a:buClr>
                <a:srgbClr val="002060"/>
              </a:buClr>
              <a:buSzPts val="1000"/>
              <a:buFont typeface="Arial"/>
              <a:buAutoNum type="arabicPeriod"/>
            </a:pPr>
            <a:r>
              <a:rPr lang="en-US" sz="1600" b="1" u="none" strike="noStrike" cap="none" dirty="0">
                <a:latin typeface="Gill Sans"/>
                <a:ea typeface="Gill Sans"/>
                <a:cs typeface="Gill Sans"/>
                <a:sym typeface="Gill Sans"/>
              </a:rPr>
              <a:t>Genre Popularity: </a:t>
            </a:r>
            <a:r>
              <a:rPr lang="en-US" sz="1600" b="0" u="none" strike="noStrike" cap="none" dirty="0">
                <a:latin typeface="Gill Sans"/>
                <a:ea typeface="Gill Sans"/>
                <a:cs typeface="Gill Sans"/>
                <a:sym typeface="Gill Sans"/>
              </a:rPr>
              <a:t>Rock is the dominant genre with the highest total sales figures. The top three albums all belong to this genre, indicating a strong market preference for Rock music in the USA.</a:t>
            </a:r>
            <a:endParaRPr lang="en-US" dirty="0">
              <a:sym typeface="Gill Sans"/>
            </a:endParaRPr>
          </a:p>
          <a:p>
            <a:pPr marL="800100" marR="0" lvl="1" indent="-342900" algn="l" rtl="0">
              <a:lnSpc>
                <a:spcPct val="104000"/>
              </a:lnSpc>
              <a:spcBef>
                <a:spcPts val="0"/>
              </a:spcBef>
              <a:spcAft>
                <a:spcPts val="0"/>
              </a:spcAft>
              <a:buClr>
                <a:srgbClr val="002060"/>
              </a:buClr>
              <a:buSzPts val="1000"/>
              <a:buFont typeface="Arial"/>
              <a:buAutoNum type="arabicPeriod"/>
            </a:pPr>
            <a:endParaRPr lang="en-US" sz="1600" b="1" u="none" strike="noStrike" cap="none" dirty="0">
              <a:latin typeface="Gill Sans"/>
              <a:ea typeface="Gill Sans"/>
              <a:cs typeface="Gill Sans"/>
              <a:sym typeface="Gill Sans"/>
            </a:endParaRPr>
          </a:p>
          <a:p>
            <a:pPr marL="800100" marR="0" lvl="1" indent="-342900" algn="l" rtl="0">
              <a:lnSpc>
                <a:spcPct val="104000"/>
              </a:lnSpc>
              <a:spcBef>
                <a:spcPts val="0"/>
              </a:spcBef>
              <a:spcAft>
                <a:spcPts val="0"/>
              </a:spcAft>
              <a:buClr>
                <a:srgbClr val="002060"/>
              </a:buClr>
              <a:buSzPts val="1000"/>
              <a:buFont typeface="Arial"/>
              <a:buAutoNum type="arabicPeriod"/>
            </a:pPr>
            <a:r>
              <a:rPr lang="en-US" sz="1600" b="1" u="none" strike="noStrike" cap="none" dirty="0">
                <a:latin typeface="Gill Sans"/>
                <a:ea typeface="Gill Sans"/>
                <a:cs typeface="Gill Sans"/>
                <a:sym typeface="Gill Sans"/>
              </a:rPr>
              <a:t>Sales Figures: </a:t>
            </a:r>
            <a:r>
              <a:rPr lang="en-US" sz="1600" b="0" u="none" strike="noStrike" cap="none" dirty="0">
                <a:latin typeface="Gill Sans"/>
                <a:ea typeface="Gill Sans"/>
                <a:cs typeface="Gill Sans"/>
                <a:sym typeface="Gill Sans"/>
              </a:rPr>
              <a:t>The selected albums have the highest total genre sales, making them strong candidates for promotion.</a:t>
            </a:r>
            <a:endParaRPr dirty="0"/>
          </a:p>
          <a:p>
            <a:pPr marL="800100" marR="0" lvl="1" indent="-279400" algn="l" rtl="0">
              <a:lnSpc>
                <a:spcPct val="104000"/>
              </a:lnSpc>
              <a:spcBef>
                <a:spcPts val="0"/>
              </a:spcBef>
              <a:spcAft>
                <a:spcPts val="0"/>
              </a:spcAft>
              <a:buClr>
                <a:schemeClr val="dk1"/>
              </a:buClr>
              <a:buSzPts val="1000"/>
              <a:buFont typeface="Arial"/>
              <a:buNone/>
            </a:pPr>
            <a:endParaRPr sz="1600" b="0" u="none" strike="noStrike" cap="none" dirty="0">
              <a:latin typeface="Gill Sans"/>
              <a:ea typeface="Gill Sans"/>
              <a:cs typeface="Gill Sans"/>
              <a:sym typeface="Gill Sans"/>
            </a:endParaRPr>
          </a:p>
          <a:p>
            <a:pPr marL="457200" marR="0" lvl="1" indent="0" algn="l" rtl="0">
              <a:lnSpc>
                <a:spcPct val="104000"/>
              </a:lnSpc>
              <a:spcBef>
                <a:spcPts val="0"/>
              </a:spcBef>
              <a:spcAft>
                <a:spcPts val="0"/>
              </a:spcAft>
              <a:buNone/>
            </a:pPr>
            <a:r>
              <a:rPr lang="en-US" sz="1600" b="0" u="none" strike="noStrike" cap="none" dirty="0">
                <a:latin typeface="Gill Sans"/>
                <a:ea typeface="Gill Sans"/>
                <a:cs typeface="Gill Sans"/>
                <a:sym typeface="Gill Sans"/>
              </a:rPr>
              <a:t>Given the strong sales performance of these albums in the Rock genre, they should be prioritized for advertising and promotion in the USA to capitalize on their popularity.</a:t>
            </a:r>
            <a:endParaRPr dirty="0"/>
          </a:p>
          <a:p>
            <a:pPr marL="0" marR="0" lvl="0" indent="0" algn="l" rtl="0">
              <a:spcBef>
                <a:spcPts val="0"/>
              </a:spcBef>
              <a:spcAft>
                <a:spcPts val="0"/>
              </a:spcAft>
              <a:buNone/>
            </a:pPr>
            <a:endParaRPr sz="1800" dirty="0">
              <a:solidFill>
                <a:srgbClr val="002060"/>
              </a:solidFill>
              <a:latin typeface="Gill Sans"/>
              <a:ea typeface="Gill Sans"/>
              <a:cs typeface="Gill Sans"/>
              <a:sym typeface="Gill Sans"/>
            </a:endParaRPr>
          </a:p>
          <a:p>
            <a:pPr marL="0" marR="0" lvl="0" indent="0" algn="l" rtl="0">
              <a:spcBef>
                <a:spcPts val="0"/>
              </a:spcBef>
              <a:spcAft>
                <a:spcPts val="0"/>
              </a:spcAft>
              <a:buNone/>
            </a:pPr>
            <a:endParaRPr sz="1800" dirty="0">
              <a:solidFill>
                <a:srgbClr val="002060"/>
              </a:solidFill>
              <a:latin typeface="Gill Sans"/>
              <a:ea typeface="Gill Sans"/>
              <a:cs typeface="Gill Sans"/>
              <a:sym typeface="Gill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212"/>
        <p:cNvGrpSpPr/>
        <p:nvPr/>
      </p:nvGrpSpPr>
      <p:grpSpPr>
        <a:xfrm>
          <a:off x="0" y="0"/>
          <a:ext cx="0" cy="0"/>
          <a:chOff x="0" y="0"/>
          <a:chExt cx="0" cy="0"/>
        </a:xfrm>
      </p:grpSpPr>
      <p:sp>
        <p:nvSpPr>
          <p:cNvPr id="213" name="Google Shape;213;p28"/>
          <p:cNvSpPr txBox="1">
            <a:spLocks noGrp="1"/>
          </p:cNvSpPr>
          <p:nvPr>
            <p:ph type="ctrTitle"/>
          </p:nvPr>
        </p:nvSpPr>
        <p:spPr>
          <a:xfrm>
            <a:off x="699544" y="-210389"/>
            <a:ext cx="9802368" cy="1518079"/>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000"/>
              <a:buFont typeface="Arial"/>
              <a:buNone/>
            </a:pPr>
            <a:r>
              <a:rPr lang="en-US" sz="1800" b="1" u="sng" cap="none" dirty="0"/>
              <a:t>GENRES, ARTISTS, OR ALBUMS FREQUENTLY PURCHASED TOGETHER BY CUSTOMER</a:t>
            </a:r>
            <a:endParaRPr sz="1800" u="sng" dirty="0"/>
          </a:p>
        </p:txBody>
      </p:sp>
      <p:sp>
        <p:nvSpPr>
          <p:cNvPr id="215" name="Google Shape;215;p28"/>
          <p:cNvSpPr txBox="1"/>
          <p:nvPr/>
        </p:nvSpPr>
        <p:spPr>
          <a:xfrm>
            <a:off x="699544" y="3869369"/>
            <a:ext cx="4218600" cy="26160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Gill Sans"/>
              <a:buNone/>
            </a:pPr>
            <a:endParaRPr sz="2000" b="0" i="0" u="none" strike="noStrike" cap="none" dirty="0">
              <a:solidFill>
                <a:schemeClr val="dk1"/>
              </a:solidFill>
              <a:latin typeface="Arial"/>
              <a:ea typeface="Arial"/>
              <a:cs typeface="Arial"/>
              <a:sym typeface="Arial"/>
            </a:endParaRPr>
          </a:p>
          <a:p>
            <a:pPr marL="342900" marR="0" lvl="0" indent="-342900" algn="l" rtl="0">
              <a:spcBef>
                <a:spcPts val="0"/>
              </a:spcBef>
              <a:spcAft>
                <a:spcPts val="0"/>
              </a:spcAft>
              <a:buClr>
                <a:srgbClr val="2A1F1A"/>
              </a:buClr>
              <a:buSzPts val="1800"/>
              <a:buFont typeface="Arial"/>
              <a:buAutoNum type="arabicPeriod"/>
            </a:pPr>
            <a:r>
              <a:rPr lang="en-US" sz="1800" dirty="0">
                <a:solidFill>
                  <a:srgbClr val="2A1F1A"/>
                </a:solidFill>
                <a:latin typeface="Gill Sans"/>
                <a:ea typeface="Gill Sans"/>
                <a:cs typeface="Gill Sans"/>
                <a:sym typeface="Gill Sans"/>
              </a:rPr>
              <a:t>Metal and Rock, along with Alternative &amp; Punk and Rock, are often purchased together, indicating shared fan bases.</a:t>
            </a:r>
            <a:endParaRPr lang="en-US" dirty="0">
              <a:sym typeface="Gill Sans"/>
            </a:endParaRPr>
          </a:p>
          <a:p>
            <a:pPr marL="342900" marR="0" lvl="0" indent="-342900" algn="l" rtl="0">
              <a:spcBef>
                <a:spcPts val="0"/>
              </a:spcBef>
              <a:spcAft>
                <a:spcPts val="0"/>
              </a:spcAft>
              <a:buClr>
                <a:srgbClr val="2A1F1A"/>
              </a:buClr>
              <a:buSzPts val="1800"/>
              <a:buFont typeface="Arial"/>
              <a:buAutoNum type="arabicPeriod"/>
            </a:pPr>
            <a:endParaRPr lang="en-US" sz="1800" dirty="0">
              <a:solidFill>
                <a:srgbClr val="2A1F1A"/>
              </a:solidFill>
              <a:latin typeface="Gill Sans"/>
              <a:ea typeface="Gill Sans"/>
              <a:cs typeface="Gill Sans"/>
              <a:sym typeface="Gill Sans"/>
            </a:endParaRPr>
          </a:p>
          <a:p>
            <a:pPr marL="342900" marR="0" lvl="0" indent="-342900" algn="l" rtl="0">
              <a:spcBef>
                <a:spcPts val="0"/>
              </a:spcBef>
              <a:spcAft>
                <a:spcPts val="0"/>
              </a:spcAft>
              <a:buClr>
                <a:srgbClr val="2A1F1A"/>
              </a:buClr>
              <a:buSzPts val="1800"/>
              <a:buFont typeface="Arial"/>
              <a:buAutoNum type="arabicPeriod"/>
            </a:pPr>
            <a:r>
              <a:rPr lang="en-US" sz="1800" dirty="0">
                <a:solidFill>
                  <a:srgbClr val="2A1F1A"/>
                </a:solidFill>
                <a:latin typeface="Gill Sans"/>
                <a:ea typeface="Gill Sans"/>
                <a:cs typeface="Gill Sans"/>
                <a:sym typeface="Gill Sans"/>
              </a:rPr>
              <a:t>Latin and R&amp;B/Soul also pair with Rock, suggesting potential for cross-genre promotions. </a:t>
            </a:r>
            <a:endParaRPr dirty="0"/>
          </a:p>
          <a:p>
            <a:pPr marL="0" marR="0" lvl="0" indent="0" algn="l" rtl="0">
              <a:spcBef>
                <a:spcPts val="0"/>
              </a:spcBef>
              <a:spcAft>
                <a:spcPts val="0"/>
              </a:spcAft>
              <a:buNone/>
            </a:pPr>
            <a:endParaRPr sz="1800" dirty="0">
              <a:solidFill>
                <a:schemeClr val="dk1"/>
              </a:solidFill>
              <a:highlight>
                <a:srgbClr val="FFF4ED"/>
              </a:highlight>
              <a:latin typeface="Gill Sans"/>
              <a:ea typeface="Gill Sans"/>
              <a:cs typeface="Gill Sans"/>
              <a:sym typeface="Gill Sans"/>
            </a:endParaRPr>
          </a:p>
        </p:txBody>
      </p:sp>
      <p:sp>
        <p:nvSpPr>
          <p:cNvPr id="217" name="Google Shape;217;p28"/>
          <p:cNvSpPr txBox="1"/>
          <p:nvPr/>
        </p:nvSpPr>
        <p:spPr>
          <a:xfrm>
            <a:off x="6320222" y="4177145"/>
            <a:ext cx="5476800" cy="2308284"/>
          </a:xfrm>
          <a:prstGeom prst="rect">
            <a:avLst/>
          </a:prstGeom>
          <a:noFill/>
          <a:ln>
            <a:noFill/>
          </a:ln>
        </p:spPr>
        <p:txBody>
          <a:bodyPr spcFirstLastPara="1" wrap="square" lIns="91425" tIns="45700" rIns="91425" bIns="45700" anchor="t" anchorCtr="0">
            <a:spAutoFit/>
          </a:bodyPr>
          <a:lstStyle/>
          <a:p>
            <a:pPr marL="342900" marR="0" lvl="5" indent="-342900" algn="l" rtl="0">
              <a:spcBef>
                <a:spcPts val="0"/>
              </a:spcBef>
              <a:spcAft>
                <a:spcPts val="0"/>
              </a:spcAft>
              <a:buClr>
                <a:srgbClr val="002060"/>
              </a:buClr>
              <a:buSzPts val="1800"/>
              <a:buFont typeface="+mj-lt"/>
              <a:buAutoNum type="arabicPeriod"/>
            </a:pPr>
            <a:r>
              <a:rPr lang="en-US" sz="1800" b="0" i="0" u="none" strike="noStrike" cap="none" dirty="0">
                <a:latin typeface="Gill Sans"/>
                <a:ea typeface="Gill Sans"/>
                <a:cs typeface="Gill Sans"/>
                <a:sym typeface="Gill Sans"/>
              </a:rPr>
              <a:t>Green Day and Led Zeppelin, as well as Nirvana and The Rolling Stones, are often bought together, showing cross-genre appeal.</a:t>
            </a:r>
            <a:endParaRPr lang="en-US" dirty="0">
              <a:sym typeface="Gill Sans"/>
            </a:endParaRPr>
          </a:p>
          <a:p>
            <a:pPr marL="342900" marR="0" lvl="5" indent="-342900" algn="l" rtl="0">
              <a:spcBef>
                <a:spcPts val="0"/>
              </a:spcBef>
              <a:spcAft>
                <a:spcPts val="0"/>
              </a:spcAft>
              <a:buClr>
                <a:srgbClr val="002060"/>
              </a:buClr>
              <a:buSzPts val="1800"/>
              <a:buFont typeface="+mj-lt"/>
              <a:buAutoNum type="arabicPeriod"/>
            </a:pPr>
            <a:endParaRPr lang="en-US" sz="1800" b="0" i="0" u="none" strike="noStrike" cap="none" dirty="0">
              <a:latin typeface="Gill Sans"/>
              <a:ea typeface="Gill Sans"/>
              <a:cs typeface="Gill Sans"/>
              <a:sym typeface="Gill Sans"/>
            </a:endParaRPr>
          </a:p>
          <a:p>
            <a:pPr marL="342900" marR="0" lvl="5" indent="-342900" algn="l" rtl="0">
              <a:spcBef>
                <a:spcPts val="0"/>
              </a:spcBef>
              <a:spcAft>
                <a:spcPts val="0"/>
              </a:spcAft>
              <a:buClr>
                <a:srgbClr val="002060"/>
              </a:buClr>
              <a:buSzPts val="1800"/>
              <a:buFont typeface="+mj-lt"/>
              <a:buAutoNum type="arabicPeriod"/>
            </a:pPr>
            <a:r>
              <a:rPr lang="en-US" sz="1800" b="0" i="0" u="none" strike="noStrike" cap="none" dirty="0">
                <a:latin typeface="Gill Sans"/>
                <a:ea typeface="Gill Sans"/>
                <a:cs typeface="Gill Sans"/>
                <a:sym typeface="Gill Sans"/>
              </a:rPr>
              <a:t>Co-purchases of artists like System Of A Down with Foo Fighters and Queen with The Police highlight popular listener combinations. </a:t>
            </a:r>
            <a:endParaRPr dirty="0"/>
          </a:p>
          <a:p>
            <a:pPr marL="0" marR="0" lvl="0" indent="0" algn="l" rtl="0">
              <a:spcBef>
                <a:spcPts val="0"/>
              </a:spcBef>
              <a:spcAft>
                <a:spcPts val="0"/>
              </a:spcAft>
              <a:buNone/>
            </a:pPr>
            <a:endParaRPr sz="1800" dirty="0">
              <a:solidFill>
                <a:schemeClr val="dk1"/>
              </a:solidFill>
              <a:latin typeface="Gill Sans"/>
              <a:ea typeface="Gill Sans"/>
              <a:cs typeface="Gill Sans"/>
              <a:sym typeface="Gill Sans"/>
            </a:endParaRPr>
          </a:p>
        </p:txBody>
      </p:sp>
      <p:pic>
        <p:nvPicPr>
          <p:cNvPr id="1026" name="Picture 2" descr="create a chart based on the uploaded image">
            <a:extLst>
              <a:ext uri="{FF2B5EF4-FFF2-40B4-BE49-F238E27FC236}">
                <a16:creationId xmlns:a16="http://schemas.microsoft.com/office/drawing/2014/main" id="{1E446EFA-A240-347C-2786-087C75E3B6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633" y="1102895"/>
            <a:ext cx="4026422" cy="30742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reate a line chart based on the uploaded image">
            <a:extLst>
              <a:ext uri="{FF2B5EF4-FFF2-40B4-BE49-F238E27FC236}">
                <a16:creationId xmlns:a16="http://schemas.microsoft.com/office/drawing/2014/main" id="{029E07DB-B753-AB36-9D81-95145F06435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1297" y="1102895"/>
            <a:ext cx="4921159" cy="30742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9"/>
          <p:cNvSpPr txBox="1">
            <a:spLocks noGrp="1"/>
          </p:cNvSpPr>
          <p:nvPr>
            <p:ph type="ctrTitle"/>
          </p:nvPr>
        </p:nvSpPr>
        <p:spPr>
          <a:xfrm>
            <a:off x="727587" y="785043"/>
            <a:ext cx="6555140" cy="91593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2800"/>
              <a:buFont typeface="Arial"/>
              <a:buNone/>
            </a:pPr>
            <a:r>
              <a:rPr lang="en-US" sz="1800" b="1" cap="none" dirty="0"/>
              <a:t>CONTINUING LAST INSIGHT…</a:t>
            </a:r>
            <a:br>
              <a:rPr lang="en-US" sz="2800" b="1" cap="none" dirty="0"/>
            </a:br>
            <a:endParaRPr sz="2800" dirty="0"/>
          </a:p>
        </p:txBody>
      </p:sp>
      <p:sp>
        <p:nvSpPr>
          <p:cNvPr id="224" name="Google Shape;224;p29"/>
          <p:cNvSpPr txBox="1"/>
          <p:nvPr/>
        </p:nvSpPr>
        <p:spPr>
          <a:xfrm>
            <a:off x="6134105" y="2906197"/>
            <a:ext cx="6094200" cy="2031285"/>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2A1F1A"/>
              </a:buClr>
              <a:buSzPts val="1800"/>
              <a:buFont typeface="Arial"/>
              <a:buAutoNum type="arabicPeriod"/>
            </a:pPr>
            <a:r>
              <a:rPr lang="en-US" sz="1800" dirty="0">
                <a:solidFill>
                  <a:srgbClr val="2A1F1A"/>
                </a:solidFill>
                <a:latin typeface="Gill Sans"/>
                <a:ea typeface="Gill Sans"/>
                <a:cs typeface="Gill Sans"/>
                <a:sym typeface="Gill Sans"/>
              </a:rPr>
              <a:t>"</a:t>
            </a:r>
            <a:r>
              <a:rPr lang="en-US" sz="1800" dirty="0" err="1">
                <a:solidFill>
                  <a:srgbClr val="2A1F1A"/>
                </a:solidFill>
                <a:latin typeface="Gill Sans"/>
                <a:ea typeface="Gill Sans"/>
                <a:cs typeface="Gill Sans"/>
                <a:sym typeface="Gill Sans"/>
              </a:rPr>
              <a:t>Mezmerize</a:t>
            </a:r>
            <a:r>
              <a:rPr lang="en-US" sz="1800" dirty="0">
                <a:solidFill>
                  <a:srgbClr val="2A1F1A"/>
                </a:solidFill>
                <a:latin typeface="Gill Sans"/>
                <a:ea typeface="Gill Sans"/>
                <a:cs typeface="Gill Sans"/>
                <a:sym typeface="Gill Sans"/>
              </a:rPr>
              <a:t>" is often paired with classic rock albums like "Are You Experienced?" and "The Police Greatest Hits," showing broad appeal.</a:t>
            </a:r>
            <a:endParaRPr lang="en-US" dirty="0">
              <a:sym typeface="Gill Sans"/>
            </a:endParaRPr>
          </a:p>
          <a:p>
            <a:pPr marL="342900" marR="0" lvl="0" indent="-342900" algn="l" rtl="0">
              <a:lnSpc>
                <a:spcPct val="100000"/>
              </a:lnSpc>
              <a:spcBef>
                <a:spcPts val="0"/>
              </a:spcBef>
              <a:spcAft>
                <a:spcPts val="0"/>
              </a:spcAft>
              <a:buClr>
                <a:srgbClr val="2A1F1A"/>
              </a:buClr>
              <a:buSzPts val="1800"/>
              <a:buFont typeface="Arial"/>
              <a:buAutoNum type="arabicPeriod"/>
            </a:pPr>
            <a:endParaRPr lang="en-US" sz="1800" dirty="0">
              <a:solidFill>
                <a:srgbClr val="2A1F1A"/>
              </a:solidFill>
              <a:latin typeface="Gill Sans"/>
              <a:ea typeface="Gill Sans"/>
              <a:cs typeface="Gill Sans"/>
              <a:sym typeface="Gill Sans"/>
            </a:endParaRPr>
          </a:p>
          <a:p>
            <a:pPr marL="342900" marR="0" lvl="0" indent="-342900" algn="l" rtl="0">
              <a:lnSpc>
                <a:spcPct val="100000"/>
              </a:lnSpc>
              <a:spcBef>
                <a:spcPts val="0"/>
              </a:spcBef>
              <a:spcAft>
                <a:spcPts val="0"/>
              </a:spcAft>
              <a:buClr>
                <a:srgbClr val="2A1F1A"/>
              </a:buClr>
              <a:buSzPts val="1800"/>
              <a:buFont typeface="Arial"/>
              <a:buAutoNum type="arabicPeriod"/>
            </a:pPr>
            <a:r>
              <a:rPr lang="en-US" sz="1800" dirty="0">
                <a:solidFill>
                  <a:srgbClr val="2A1F1A"/>
                </a:solidFill>
                <a:latin typeface="Gill Sans"/>
                <a:ea typeface="Gill Sans"/>
                <a:cs typeface="Gill Sans"/>
                <a:sym typeface="Gill Sans"/>
              </a:rPr>
              <a:t>Frequent co-purchases of "The Police Greatest Hits" with "My Generation" and "Big Ones" with "Back to Black" indicate strong cross-genre interests. </a:t>
            </a:r>
            <a:endParaRPr dirty="0"/>
          </a:p>
        </p:txBody>
      </p:sp>
      <p:pic>
        <p:nvPicPr>
          <p:cNvPr id="2050" name="Picture 2" descr="create a column chart based on the uploaded image">
            <a:extLst>
              <a:ext uri="{FF2B5EF4-FFF2-40B4-BE49-F238E27FC236}">
                <a16:creationId xmlns:a16="http://schemas.microsoft.com/office/drawing/2014/main" id="{61B74F0D-4A71-87FD-8990-5874B3FCDF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7587" y="1700980"/>
            <a:ext cx="5330310" cy="436552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0"/>
          <p:cNvSpPr txBox="1">
            <a:spLocks noGrp="1"/>
          </p:cNvSpPr>
          <p:nvPr>
            <p:ph type="ctrTitle"/>
          </p:nvPr>
        </p:nvSpPr>
        <p:spPr>
          <a:xfrm>
            <a:off x="770451" y="-2047010"/>
            <a:ext cx="10360152" cy="50292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2400"/>
              <a:buFont typeface="Arial"/>
              <a:buNone/>
            </a:pPr>
            <a:r>
              <a:rPr lang="en-US" sz="1800" b="1" u="sng" cap="none" dirty="0"/>
              <a:t>CUSTOMER PURCHASING BEHAVIORS BY REGION</a:t>
            </a:r>
            <a:endParaRPr sz="1800" u="sng" dirty="0"/>
          </a:p>
        </p:txBody>
      </p:sp>
      <p:sp>
        <p:nvSpPr>
          <p:cNvPr id="231" name="Google Shape;231;p30"/>
          <p:cNvSpPr txBox="1"/>
          <p:nvPr/>
        </p:nvSpPr>
        <p:spPr>
          <a:xfrm>
            <a:off x="324715" y="1056045"/>
            <a:ext cx="3675900" cy="403183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2000"/>
              <a:buFont typeface="Gill Sans"/>
              <a:buNone/>
            </a:pPr>
            <a:endParaRPr sz="2000" u="none" strike="noStrike" cap="none" dirty="0">
              <a:solidFill>
                <a:srgbClr val="171312"/>
              </a:solidFill>
              <a:latin typeface="Arial"/>
              <a:ea typeface="Arial"/>
              <a:cs typeface="Arial"/>
              <a:sym typeface="Arial"/>
            </a:endParaRPr>
          </a:p>
          <a:p>
            <a:pPr marL="342900" marR="0" lvl="0" indent="-342900" algn="l" rtl="0">
              <a:lnSpc>
                <a:spcPct val="100000"/>
              </a:lnSpc>
              <a:spcBef>
                <a:spcPts val="0"/>
              </a:spcBef>
              <a:spcAft>
                <a:spcPts val="0"/>
              </a:spcAft>
              <a:buClr>
                <a:srgbClr val="171312"/>
              </a:buClr>
              <a:buSzPts val="1800"/>
              <a:buFont typeface="Arial"/>
              <a:buAutoNum type="arabicPeriod"/>
            </a:pPr>
            <a:r>
              <a:rPr lang="en-US" sz="1800" dirty="0">
                <a:solidFill>
                  <a:srgbClr val="171312"/>
                </a:solidFill>
                <a:latin typeface="Gill Sans"/>
                <a:ea typeface="Gill Sans"/>
                <a:cs typeface="Gill Sans"/>
                <a:sym typeface="Gill Sans"/>
              </a:rPr>
              <a:t>High order value and frequency in Prague, Mountain View, and London: Ideal for premium products.</a:t>
            </a:r>
            <a:endParaRPr lang="en-US" dirty="0">
              <a:sym typeface="Gill Sans"/>
            </a:endParaRPr>
          </a:p>
          <a:p>
            <a:pPr marL="342900" marR="0" lvl="0" indent="-342900" algn="l" rtl="0">
              <a:lnSpc>
                <a:spcPct val="100000"/>
              </a:lnSpc>
              <a:spcBef>
                <a:spcPts val="0"/>
              </a:spcBef>
              <a:spcAft>
                <a:spcPts val="0"/>
              </a:spcAft>
              <a:buClr>
                <a:srgbClr val="171312"/>
              </a:buClr>
              <a:buSzPts val="1800"/>
              <a:buFont typeface="Arial"/>
              <a:buAutoNum type="arabicPeriod"/>
            </a:pPr>
            <a:endParaRPr lang="en-US" sz="1800" dirty="0">
              <a:solidFill>
                <a:srgbClr val="171312"/>
              </a:solidFill>
              <a:latin typeface="Gill Sans"/>
              <a:ea typeface="Gill Sans"/>
              <a:cs typeface="Gill Sans"/>
              <a:sym typeface="Gill Sans"/>
            </a:endParaRPr>
          </a:p>
          <a:p>
            <a:pPr marL="342900" marR="0" lvl="0" indent="-342900" algn="l" rtl="0">
              <a:lnSpc>
                <a:spcPct val="100000"/>
              </a:lnSpc>
              <a:spcBef>
                <a:spcPts val="0"/>
              </a:spcBef>
              <a:spcAft>
                <a:spcPts val="0"/>
              </a:spcAft>
              <a:buClr>
                <a:srgbClr val="171312"/>
              </a:buClr>
              <a:buSzPts val="1800"/>
              <a:buFont typeface="Arial"/>
              <a:buAutoNum type="arabicPeriod"/>
            </a:pPr>
            <a:r>
              <a:rPr lang="en-US" sz="1800" dirty="0">
                <a:solidFill>
                  <a:srgbClr val="171312"/>
                </a:solidFill>
                <a:latin typeface="Gill Sans"/>
                <a:ea typeface="Gill Sans"/>
                <a:cs typeface="Gill Sans"/>
                <a:sym typeface="Gill Sans"/>
              </a:rPr>
              <a:t>Moderate in São Paulo and Berlin: Focus on retention and repeat purchases.</a:t>
            </a:r>
            <a:endParaRPr lang="en-US" dirty="0">
              <a:sym typeface="Gill Sans"/>
            </a:endParaRPr>
          </a:p>
          <a:p>
            <a:pPr marL="342900" marR="0" lvl="0" indent="-342900" algn="l" rtl="0">
              <a:lnSpc>
                <a:spcPct val="100000"/>
              </a:lnSpc>
              <a:spcBef>
                <a:spcPts val="0"/>
              </a:spcBef>
              <a:spcAft>
                <a:spcPts val="0"/>
              </a:spcAft>
              <a:buClr>
                <a:srgbClr val="171312"/>
              </a:buClr>
              <a:buSzPts val="1800"/>
              <a:buFont typeface="Arial"/>
              <a:buAutoNum type="arabicPeriod"/>
            </a:pPr>
            <a:endParaRPr lang="en-US" sz="1800" dirty="0">
              <a:solidFill>
                <a:srgbClr val="171312"/>
              </a:solidFill>
              <a:latin typeface="Gill Sans"/>
              <a:ea typeface="Gill Sans"/>
              <a:cs typeface="Gill Sans"/>
              <a:sym typeface="Gill Sans"/>
            </a:endParaRPr>
          </a:p>
          <a:p>
            <a:pPr marL="342900" marR="0" lvl="0" indent="-342900" algn="l" rtl="0">
              <a:lnSpc>
                <a:spcPct val="100000"/>
              </a:lnSpc>
              <a:spcBef>
                <a:spcPts val="0"/>
              </a:spcBef>
              <a:spcAft>
                <a:spcPts val="0"/>
              </a:spcAft>
              <a:buClr>
                <a:srgbClr val="171312"/>
              </a:buClr>
              <a:buSzPts val="1800"/>
              <a:buFont typeface="Arial"/>
              <a:buAutoNum type="arabicPeriod"/>
            </a:pPr>
            <a:r>
              <a:rPr lang="en-US" sz="1800" dirty="0">
                <a:solidFill>
                  <a:srgbClr val="171312"/>
                </a:solidFill>
                <a:latin typeface="Gill Sans"/>
                <a:ea typeface="Gill Sans"/>
                <a:cs typeface="Gill Sans"/>
                <a:sym typeface="Gill Sans"/>
              </a:rPr>
              <a:t>Low in Edmonton and Copenhagen: Use promotions to boost sales.</a:t>
            </a:r>
            <a:endParaRPr dirty="0"/>
          </a:p>
          <a:p>
            <a:pPr marL="0" marR="0" lvl="0" indent="0" algn="l" rtl="0">
              <a:lnSpc>
                <a:spcPct val="100000"/>
              </a:lnSpc>
              <a:spcBef>
                <a:spcPts val="0"/>
              </a:spcBef>
              <a:spcAft>
                <a:spcPts val="0"/>
              </a:spcAft>
              <a:buClr>
                <a:schemeClr val="dk1"/>
              </a:buClr>
              <a:buSzPts val="2000"/>
              <a:buFont typeface="Gill Sans"/>
              <a:buNone/>
            </a:pPr>
            <a:endParaRPr sz="2000" b="1" u="none" strike="noStrike" cap="none" dirty="0">
              <a:solidFill>
                <a:srgbClr val="171312"/>
              </a:solidFill>
              <a:latin typeface="Arial"/>
              <a:ea typeface="Arial"/>
              <a:cs typeface="Arial"/>
              <a:sym typeface="Arial"/>
            </a:endParaRPr>
          </a:p>
        </p:txBody>
      </p:sp>
      <p:pic>
        <p:nvPicPr>
          <p:cNvPr id="4098" name="Picture 2" descr="create a line chart based on the uploaded image">
            <a:extLst>
              <a:ext uri="{FF2B5EF4-FFF2-40B4-BE49-F238E27FC236}">
                <a16:creationId xmlns:a16="http://schemas.microsoft.com/office/drawing/2014/main" id="{037B2FEA-EBB9-31A3-B149-C6907BE12B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3788" y="1056045"/>
            <a:ext cx="6975198" cy="42278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a:spLocks noGrp="1"/>
          </p:cNvSpPr>
          <p:nvPr>
            <p:ph type="ctrTitle"/>
          </p:nvPr>
        </p:nvSpPr>
        <p:spPr>
          <a:xfrm>
            <a:off x="2962933" y="0"/>
            <a:ext cx="5723867" cy="1236518"/>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2800"/>
              <a:buFont typeface="Arial"/>
              <a:buNone/>
            </a:pPr>
            <a:r>
              <a:rPr lang="en-US" sz="2000" b="1" u="sng" cap="none" dirty="0"/>
              <a:t>CONCLUSION</a:t>
            </a:r>
            <a:endParaRPr sz="2000" u="sng" dirty="0"/>
          </a:p>
        </p:txBody>
      </p:sp>
      <p:sp>
        <p:nvSpPr>
          <p:cNvPr id="237" name="Google Shape;237;p31"/>
          <p:cNvSpPr txBox="1"/>
          <p:nvPr/>
        </p:nvSpPr>
        <p:spPr>
          <a:xfrm>
            <a:off x="384464" y="948690"/>
            <a:ext cx="11346900" cy="535527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Data Integrity</a:t>
            </a:r>
            <a:r>
              <a:rPr lang="en-US" sz="1800" b="1" u="none" strike="noStrike" cap="none" dirty="0">
                <a:solidFill>
                  <a:schemeClr val="dk1"/>
                </a:solidFill>
              </a:rPr>
              <a:t>: </a:t>
            </a:r>
            <a:r>
              <a:rPr lang="en-US" sz="1800" u="none" strike="noStrike" cap="none" dirty="0">
                <a:solidFill>
                  <a:schemeClr val="dk1"/>
                </a:solidFill>
              </a:rPr>
              <a:t>Null values and duplicates were addressed to ensure data accuracy across the Chinook database.</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Top Performers</a:t>
            </a:r>
            <a:r>
              <a:rPr lang="en-US" sz="1800" b="1" u="none" strike="noStrike" cap="none" dirty="0">
                <a:solidFill>
                  <a:schemeClr val="dk1"/>
                </a:solidFill>
              </a:rPr>
              <a:t>: </a:t>
            </a:r>
            <a:r>
              <a:rPr lang="en-US" sz="1800" u="none" strike="noStrike" cap="none" dirty="0">
                <a:solidFill>
                  <a:schemeClr val="dk1"/>
                </a:solidFill>
              </a:rPr>
              <a:t>Rock is the most popular genre, particularly in the USA. Focusing on Rock music can enhance market engagement.</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Customer Behavior</a:t>
            </a:r>
            <a:r>
              <a:rPr lang="en-US" sz="1800" b="1" u="none" strike="noStrike" cap="none" dirty="0">
                <a:solidFill>
                  <a:schemeClr val="dk1"/>
                </a:solidFill>
              </a:rPr>
              <a:t>: </a:t>
            </a:r>
            <a:r>
              <a:rPr lang="en-US" sz="1800" u="none" strike="noStrike" cap="none" dirty="0">
                <a:solidFill>
                  <a:schemeClr val="dk1"/>
                </a:solidFill>
              </a:rPr>
              <a:t>Long-term customers show higher spending, indicating strong loyalty. New customers have growth potential through personalized promotions.</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Market Analysis</a:t>
            </a:r>
            <a:r>
              <a:rPr lang="en-US" sz="1800" b="1" u="none" strike="noStrike" cap="none" dirty="0">
                <a:solidFill>
                  <a:schemeClr val="dk1"/>
                </a:solidFill>
              </a:rPr>
              <a:t>: </a:t>
            </a:r>
            <a:r>
              <a:rPr lang="en-US" sz="1800" u="none" strike="noStrike" cap="none" dirty="0">
                <a:solidFill>
                  <a:schemeClr val="dk1"/>
                </a:solidFill>
              </a:rPr>
              <a:t>Rock music dominates globally, except in regions like Brazil, which favor Alternative &amp; Punk and Metal.</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Product Affinity</a:t>
            </a:r>
            <a:r>
              <a:rPr lang="en-US" sz="1800" b="1" u="none" strike="noStrike" cap="none" dirty="0">
                <a:solidFill>
                  <a:schemeClr val="dk1"/>
                </a:solidFill>
              </a:rPr>
              <a:t>: </a:t>
            </a:r>
            <a:r>
              <a:rPr lang="en-US" sz="1800" u="none" strike="noStrike" cap="none" dirty="0">
                <a:solidFill>
                  <a:schemeClr val="dk1"/>
                </a:solidFill>
              </a:rPr>
              <a:t>Identified popular genres and artists can guide cross-selling and bundling strategies.</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Risk Management</a:t>
            </a:r>
            <a:r>
              <a:rPr lang="en-US" sz="1800" b="1" u="none" strike="noStrike" cap="none" dirty="0">
                <a:solidFill>
                  <a:schemeClr val="dk1"/>
                </a:solidFill>
              </a:rPr>
              <a:t>: </a:t>
            </a:r>
            <a:r>
              <a:rPr lang="en-US" sz="1800" u="none" strike="noStrike" cap="none" dirty="0">
                <a:solidFill>
                  <a:schemeClr val="dk1"/>
                </a:solidFill>
              </a:rPr>
              <a:t>High-value customers need tailored engagement to prevent churn. Predictive models can identify at-risk customers.</a:t>
            </a:r>
            <a:endParaRPr lang="en-US" dirty="0"/>
          </a:p>
          <a:p>
            <a:pPr marL="342900" marR="0" lvl="0" indent="-342900" algn="l" rtl="0">
              <a:lnSpc>
                <a:spcPct val="100000"/>
              </a:lnSpc>
              <a:spcBef>
                <a:spcPts val="0"/>
              </a:spcBef>
              <a:spcAft>
                <a:spcPts val="0"/>
              </a:spcAft>
              <a:buClr>
                <a:schemeClr val="dk1"/>
              </a:buClr>
              <a:buSzPts val="1800"/>
              <a:buFont typeface="Arial"/>
              <a:buAutoNum type="arabicPeriod"/>
            </a:pPr>
            <a:endParaRPr lang="en-US" sz="1800" b="1" u="none" strike="noStrike" cap="none" dirty="0">
              <a:solidFill>
                <a:schemeClr val="dk1"/>
              </a:solidFill>
              <a:latin typeface="Arial"/>
              <a:ea typeface="Arial"/>
              <a:cs typeface="Arial"/>
              <a:sym typeface="Arial"/>
            </a:endParaRPr>
          </a:p>
          <a:p>
            <a:pPr marL="342900" marR="0" lvl="0" indent="-342900" algn="l" rtl="0">
              <a:lnSpc>
                <a:spcPct val="100000"/>
              </a:lnSpc>
              <a:spcBef>
                <a:spcPts val="0"/>
              </a:spcBef>
              <a:spcAft>
                <a:spcPts val="0"/>
              </a:spcAft>
              <a:buClr>
                <a:schemeClr val="dk1"/>
              </a:buClr>
              <a:buSzPts val="1800"/>
              <a:buFont typeface="Arial"/>
              <a:buAutoNum type="arabicPeriod"/>
            </a:pPr>
            <a:r>
              <a:rPr lang="en-US" sz="1800" b="1" u="none" strike="noStrike" cap="none" dirty="0">
                <a:solidFill>
                  <a:schemeClr val="dk1"/>
                </a:solidFill>
                <a:latin typeface="Arial"/>
                <a:ea typeface="Arial"/>
                <a:cs typeface="Arial"/>
                <a:sym typeface="Arial"/>
              </a:rPr>
              <a:t>Recommendations</a:t>
            </a:r>
            <a:r>
              <a:rPr lang="en-US" sz="1800" b="1" u="none" strike="noStrike" cap="none" dirty="0">
                <a:solidFill>
                  <a:schemeClr val="dk1"/>
                </a:solidFill>
              </a:rPr>
              <a:t>: </a:t>
            </a:r>
            <a:r>
              <a:rPr lang="en-US" sz="1800" u="none" strike="noStrike" cap="none" dirty="0">
                <a:solidFill>
                  <a:schemeClr val="dk1"/>
                </a:solidFill>
              </a:rPr>
              <a:t>Focus on high-performing genres, implement loyalty programs, and use data-driven insights for targeted marketing. </a:t>
            </a:r>
            <a:endParaRPr dirty="0"/>
          </a:p>
          <a:p>
            <a:pPr marL="0" marR="0" lvl="0" indent="0" algn="l" rtl="0">
              <a:spcBef>
                <a:spcPts val="0"/>
              </a:spcBef>
              <a:spcAft>
                <a:spcPts val="0"/>
              </a:spcAft>
              <a:buNone/>
            </a:pPr>
            <a:endParaRPr sz="1800" b="1" dirty="0">
              <a:solidFill>
                <a:schemeClr val="dk1"/>
              </a:solidFill>
              <a:latin typeface="Gill Sans"/>
              <a:ea typeface="Gill Sans"/>
              <a:cs typeface="Gill Sans"/>
              <a:sym typeface="Gill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2"/>
          <p:cNvSpPr txBox="1">
            <a:spLocks noGrp="1"/>
          </p:cNvSpPr>
          <p:nvPr>
            <p:ph type="ctrTitle"/>
          </p:nvPr>
        </p:nvSpPr>
        <p:spPr>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742D06"/>
              </a:buClr>
              <a:buSzPts val="4800"/>
              <a:buFont typeface="Arial"/>
              <a:buNone/>
            </a:pPr>
            <a:r>
              <a:rPr lang="en-US" sz="4800" b="1">
                <a:solidFill>
                  <a:srgbClr val="742D06"/>
                </a:solidFill>
              </a:rPr>
              <a:t>THANK YOU</a:t>
            </a:r>
            <a:br>
              <a:rPr lang="en-US" sz="4800" b="1">
                <a:solidFill>
                  <a:srgbClr val="742D06"/>
                </a:solidFill>
              </a:rPr>
            </a:br>
            <a:endParaRPr b="1">
              <a:solidFill>
                <a:srgbClr val="742D0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EBEBE3"/>
              </a:buClr>
              <a:buSzPts val="3600"/>
              <a:buFont typeface="Arial"/>
              <a:buNone/>
            </a:pPr>
            <a:r>
              <a:rPr lang="en-US" sz="3600" dirty="0">
                <a:ln w="0"/>
                <a:effectLst>
                  <a:outerShdw blurRad="38100" dist="19050" dir="2700000" algn="tl" rotWithShape="0">
                    <a:schemeClr val="dk1">
                      <a:alpha val="40000"/>
                    </a:schemeClr>
                  </a:outerShdw>
                </a:effectLst>
              </a:rPr>
              <a:t>Agenda</a:t>
            </a:r>
            <a:endParaRPr dirty="0"/>
          </a:p>
        </p:txBody>
      </p:sp>
      <p:graphicFrame>
        <p:nvGraphicFramePr>
          <p:cNvPr id="125" name="Google Shape;125;p17"/>
          <p:cNvGraphicFramePr/>
          <p:nvPr>
            <p:extLst>
              <p:ext uri="{D42A27DB-BD31-4B8C-83A1-F6EECF244321}">
                <p14:modId xmlns:p14="http://schemas.microsoft.com/office/powerpoint/2010/main" val="2935719550"/>
              </p:ext>
            </p:extLst>
          </p:nvPr>
        </p:nvGraphicFramePr>
        <p:xfrm>
          <a:off x="6643315" y="668036"/>
          <a:ext cx="4547226" cy="4346417"/>
        </p:xfrm>
        <a:graphic>
          <a:graphicData uri="http://schemas.openxmlformats.org/drawingml/2006/table">
            <a:tbl>
              <a:tblPr>
                <a:tableStyleId>{3B4B98B0-60AC-42C2-AFA5-B58CD77FA1E5}</a:tableStyleId>
              </a:tblPr>
              <a:tblGrid>
                <a:gridCol w="4547226">
                  <a:extLst>
                    <a:ext uri="{9D8B030D-6E8A-4147-A177-3AD203B41FA5}">
                      <a16:colId xmlns:a16="http://schemas.microsoft.com/office/drawing/2014/main" val="20000"/>
                    </a:ext>
                  </a:extLst>
                </a:gridCol>
              </a:tblGrid>
              <a:tr h="587577">
                <a:tc>
                  <a:txBody>
                    <a:bodyPr/>
                    <a:lstStyle/>
                    <a:p>
                      <a:pPr marL="0" marR="0" lvl="0" indent="0" algn="r" rtl="0">
                        <a:lnSpc>
                          <a:spcPct val="100000"/>
                        </a:lnSpc>
                        <a:spcBef>
                          <a:spcPts val="0"/>
                        </a:spcBef>
                        <a:spcAft>
                          <a:spcPts val="0"/>
                        </a:spcAft>
                        <a:buClr>
                          <a:schemeClr val="dk1"/>
                        </a:buClr>
                        <a:buSzPts val="2400"/>
                        <a:buFont typeface="Algerian"/>
                        <a:buNone/>
                      </a:pPr>
                      <a:r>
                        <a:rPr lang="en-US" sz="2400" b="1" u="none" strike="noStrike" cap="none">
                          <a:sym typeface="Algerian"/>
                        </a:rPr>
                        <a:t>INTRODUCTION</a:t>
                      </a:r>
                      <a:endParaRPr/>
                    </a:p>
                  </a:txBody>
                  <a:tcPr marL="91450" marR="91450" marT="45725" marB="45725"/>
                </a:tc>
                <a:extLst>
                  <a:ext uri="{0D108BD9-81ED-4DB2-BD59-A6C34878D82A}">
                    <a16:rowId xmlns:a16="http://schemas.microsoft.com/office/drawing/2014/main" val="10000"/>
                  </a:ext>
                </a:extLst>
              </a:tr>
              <a:tr h="593638">
                <a:tc>
                  <a:txBody>
                    <a:bodyPr/>
                    <a:lstStyle/>
                    <a:p>
                      <a:pPr marL="0" marR="0" lvl="0" indent="0" algn="r" rtl="0">
                        <a:spcBef>
                          <a:spcPts val="0"/>
                        </a:spcBef>
                        <a:spcAft>
                          <a:spcPts val="0"/>
                        </a:spcAft>
                        <a:buNone/>
                      </a:pPr>
                      <a:r>
                        <a:rPr lang="en-US" sz="2400" b="1" u="none" strike="noStrike" cap="none" dirty="0">
                          <a:sym typeface="Algerian"/>
                        </a:rPr>
                        <a:t>DATABASE SCHEMA </a:t>
                      </a:r>
                      <a:endParaRPr dirty="0"/>
                    </a:p>
                  </a:txBody>
                  <a:tcPr marL="91450" marR="91450" marT="45725" marB="45725" anchor="b"/>
                </a:tc>
                <a:extLst>
                  <a:ext uri="{0D108BD9-81ED-4DB2-BD59-A6C34878D82A}">
                    <a16:rowId xmlns:a16="http://schemas.microsoft.com/office/drawing/2014/main" val="10001"/>
                  </a:ext>
                </a:extLst>
              </a:tr>
              <a:tr h="1272782">
                <a:tc>
                  <a:txBody>
                    <a:bodyPr/>
                    <a:lstStyle/>
                    <a:p>
                      <a:pPr marL="0" marR="0" lvl="0" indent="0" algn="r" rtl="0">
                        <a:spcBef>
                          <a:spcPts val="0"/>
                        </a:spcBef>
                        <a:spcAft>
                          <a:spcPts val="0"/>
                        </a:spcAft>
                        <a:buNone/>
                      </a:pPr>
                      <a:r>
                        <a:rPr lang="en-US" sz="2400" b="1" u="none" strike="noStrike" cap="none" dirty="0">
                          <a:sym typeface="Algerian"/>
                        </a:rPr>
                        <a:t>INSIGHTS</a:t>
                      </a:r>
                      <a:endParaRPr dirty="0"/>
                    </a:p>
                    <a:p>
                      <a:pPr marL="0" marR="0" lvl="0" indent="0" algn="r" rtl="0">
                        <a:spcBef>
                          <a:spcPts val="0"/>
                        </a:spcBef>
                        <a:spcAft>
                          <a:spcPts val="0"/>
                        </a:spcAft>
                        <a:buNone/>
                      </a:pPr>
                      <a:endParaRPr sz="2400" b="0" u="none" strike="noStrike" cap="none" dirty="0"/>
                    </a:p>
                  </a:txBody>
                  <a:tcPr marL="91450" marR="91450" marT="45725" marB="45725" anchor="b"/>
                </a:tc>
                <a:extLst>
                  <a:ext uri="{0D108BD9-81ED-4DB2-BD59-A6C34878D82A}">
                    <a16:rowId xmlns:a16="http://schemas.microsoft.com/office/drawing/2014/main" val="10002"/>
                  </a:ext>
                </a:extLst>
              </a:tr>
              <a:tr h="946210">
                <a:tc>
                  <a:txBody>
                    <a:bodyPr/>
                    <a:lstStyle/>
                    <a:p>
                      <a:pPr marL="0" marR="0" lvl="0" indent="0" algn="r" rtl="0">
                        <a:lnSpc>
                          <a:spcPct val="100000"/>
                        </a:lnSpc>
                        <a:spcBef>
                          <a:spcPts val="0"/>
                        </a:spcBef>
                        <a:spcAft>
                          <a:spcPts val="0"/>
                        </a:spcAft>
                        <a:buClr>
                          <a:schemeClr val="dk1"/>
                        </a:buClr>
                        <a:buSzPts val="2400"/>
                        <a:buFont typeface="Algerian"/>
                        <a:buNone/>
                      </a:pPr>
                      <a:r>
                        <a:rPr lang="en-US" sz="2400" b="1" u="none" strike="noStrike" cap="none" dirty="0">
                          <a:sym typeface="Algerian"/>
                        </a:rPr>
                        <a:t>CONCLUSION</a:t>
                      </a:r>
                      <a:endParaRPr dirty="0"/>
                    </a:p>
                    <a:p>
                      <a:pPr marL="0" marR="0" lvl="0" indent="0" algn="r" rtl="0">
                        <a:spcBef>
                          <a:spcPts val="0"/>
                        </a:spcBef>
                        <a:spcAft>
                          <a:spcPts val="0"/>
                        </a:spcAft>
                        <a:buNone/>
                      </a:pPr>
                      <a:r>
                        <a:rPr lang="en-US" sz="2400" b="0" u="none" strike="noStrike" cap="none" dirty="0">
                          <a:solidFill>
                            <a:schemeClr val="dk1"/>
                          </a:solidFill>
                          <a:sym typeface="Arial"/>
                        </a:rPr>
                        <a:t> </a:t>
                      </a:r>
                      <a:endParaRPr dirty="0"/>
                    </a:p>
                  </a:txBody>
                  <a:tcPr marL="91450" marR="91450" marT="45725" marB="45725" anchor="b"/>
                </a:tc>
                <a:extLst>
                  <a:ext uri="{0D108BD9-81ED-4DB2-BD59-A6C34878D82A}">
                    <a16:rowId xmlns:a16="http://schemas.microsoft.com/office/drawing/2014/main" val="10003"/>
                  </a:ext>
                </a:extLst>
              </a:tr>
              <a:tr h="946210">
                <a:tc>
                  <a:txBody>
                    <a:bodyPr/>
                    <a:lstStyle/>
                    <a:p>
                      <a:pPr marL="0" marR="0" lvl="0" indent="0" algn="r" rtl="0">
                        <a:lnSpc>
                          <a:spcPct val="100000"/>
                        </a:lnSpc>
                        <a:spcBef>
                          <a:spcPts val="0"/>
                        </a:spcBef>
                        <a:spcAft>
                          <a:spcPts val="0"/>
                        </a:spcAft>
                        <a:buClr>
                          <a:schemeClr val="dk1"/>
                        </a:buClr>
                        <a:buSzPts val="2400"/>
                        <a:buFont typeface="Gill Sans"/>
                        <a:buNone/>
                      </a:pPr>
                      <a:endParaRPr sz="2400" b="0" u="none" strike="noStrike" cap="none" dirty="0">
                        <a:sym typeface="Gill Sans"/>
                      </a:endParaRPr>
                    </a:p>
                    <a:p>
                      <a:pPr marL="0" marR="0" lvl="0" indent="0" algn="r" rtl="0">
                        <a:spcBef>
                          <a:spcPts val="0"/>
                        </a:spcBef>
                        <a:spcAft>
                          <a:spcPts val="0"/>
                        </a:spcAft>
                        <a:buNone/>
                      </a:pPr>
                      <a:endParaRPr sz="2400" b="0" u="none" strike="noStrike" cap="none" dirty="0">
                        <a:solidFill>
                          <a:schemeClr val="dk1"/>
                        </a:solidFill>
                        <a:latin typeface="Arial"/>
                        <a:ea typeface="Arial"/>
                        <a:cs typeface="Arial"/>
                        <a:sym typeface="Arial"/>
                      </a:endParaRPr>
                    </a:p>
                  </a:txBody>
                  <a:tcPr marL="91450" marR="91450" marT="45725" marB="45725" anchor="b"/>
                </a:tc>
                <a:extLst>
                  <a:ext uri="{0D108BD9-81ED-4DB2-BD59-A6C34878D82A}">
                    <a16:rowId xmlns:a16="http://schemas.microsoft.com/office/drawing/2014/main" val="10004"/>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8"/>
          <p:cNvSpPr txBox="1">
            <a:spLocks noGrp="1"/>
          </p:cNvSpPr>
          <p:nvPr>
            <p:ph type="title"/>
          </p:nvPr>
        </p:nvSpPr>
        <p:spPr>
          <a:xfrm>
            <a:off x="1062818" y="471675"/>
            <a:ext cx="9438034" cy="826184"/>
          </a:xfrm>
          <a:prstGeom prst="rect">
            <a:avLst/>
          </a:prstGeom>
          <a:noFill/>
          <a:ln>
            <a:noFill/>
          </a:ln>
        </p:spPr>
        <p:txBody>
          <a:bodyPr spcFirstLastPara="1" wrap="square" lIns="91425" tIns="45700" rIns="91425" bIns="45700" anchor="ctr" anchorCtr="0">
            <a:noAutofit/>
          </a:bodyPr>
          <a:lstStyle/>
          <a:p>
            <a:pPr marL="0" lvl="0" indent="0" algn="l" rtl="0">
              <a:lnSpc>
                <a:spcPct val="75000"/>
              </a:lnSpc>
              <a:spcBef>
                <a:spcPts val="0"/>
              </a:spcBef>
              <a:spcAft>
                <a:spcPts val="0"/>
              </a:spcAft>
              <a:buClr>
                <a:srgbClr val="002060"/>
              </a:buClr>
              <a:buSzPts val="4800"/>
              <a:buFont typeface="Arial"/>
              <a:buNone/>
            </a:pPr>
            <a:r>
              <a:rPr lang="en-US" dirty="0"/>
              <a:t>PROBLEM STATEMENT</a:t>
            </a:r>
            <a:endParaRPr dirty="0"/>
          </a:p>
        </p:txBody>
      </p:sp>
      <p:sp>
        <p:nvSpPr>
          <p:cNvPr id="133" name="Google Shape;133;p18"/>
          <p:cNvSpPr txBox="1"/>
          <p:nvPr/>
        </p:nvSpPr>
        <p:spPr>
          <a:xfrm>
            <a:off x="1062818" y="1789197"/>
            <a:ext cx="9752666" cy="4093388"/>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rgbClr val="742D06"/>
              </a:buClr>
              <a:buSzPts val="2000"/>
            </a:pP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1.	Identify and address missing values and duplicates to ensure data integrity.</a:t>
            </a:r>
            <a:endParaRPr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R="0" lvl="0" algn="l" rtl="0">
              <a:spcBef>
                <a:spcPts val="0"/>
              </a:spcBef>
              <a:spcAft>
                <a:spcPts val="0"/>
              </a:spcAft>
              <a:buClr>
                <a:srgbClr val="742D06"/>
              </a:buClr>
              <a:buSzPts val="2000"/>
            </a:pP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2.	Determine top-selling tracks, artists, and genres, both in the USA and globally.</a:t>
            </a:r>
          </a:p>
          <a:p>
            <a:pPr>
              <a:buClr>
                <a:srgbClr val="742D06"/>
              </a:buClr>
              <a:buSzPts val="2000"/>
            </a:pPr>
            <a:r>
              <a:rPr lang="en-US"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sym typeface="Gill Sans"/>
              </a:rPr>
              <a:t>3.	Segment customers based on purchase history to predict lifetime value and 	identify 	high-risk groups.</a:t>
            </a:r>
            <a:endParaRPr sz="2000"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R="0" lvl="0" algn="l" rtl="0">
              <a:spcBef>
                <a:spcPts val="0"/>
              </a:spcBef>
              <a:spcAft>
                <a:spcPts val="0"/>
              </a:spcAft>
              <a:buClr>
                <a:srgbClr val="742D06"/>
              </a:buClr>
              <a:buSzPts val="2000"/>
            </a:pP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4.	Analyze </a:t>
            </a:r>
            <a:r>
              <a:rPr lang="en-US" sz="2000" i="0" u="none" strike="noStrike" dirty="0">
                <a:ln w="0"/>
                <a:latin typeface="Arial" panose="020B0604020202020204" pitchFamily="34" charset="0"/>
                <a:ea typeface="Gill Sans"/>
                <a:cs typeface="Arial" panose="020B0604020202020204" pitchFamily="34" charset="0"/>
                <a:sym typeface="Gill Sans"/>
              </a:rPr>
              <a:t>customer</a:t>
            </a: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 demographics and purchasing behavior, including churn rate 	and frequency.</a:t>
            </a:r>
            <a:endParaRPr lang="en-US"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sym typeface="Gill Sans"/>
            </a:endParaRPr>
          </a:p>
          <a:p>
            <a:pPr marR="0" lvl="0" algn="l" rtl="0">
              <a:spcBef>
                <a:spcPts val="0"/>
              </a:spcBef>
              <a:spcAft>
                <a:spcPts val="0"/>
              </a:spcAft>
              <a:buClr>
                <a:srgbClr val="742D06"/>
              </a:buClr>
              <a:buSzPts val="2000"/>
            </a:pP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5.	Calculate total revenue and top customers by region, with a focus on 	geographical differences.</a:t>
            </a:r>
            <a:endParaRPr dirty="0">
              <a:ln w="0"/>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a:p>
            <a:pPr marR="0" lvl="0" algn="l" rtl="0">
              <a:spcBef>
                <a:spcPts val="0"/>
              </a:spcBef>
              <a:spcAft>
                <a:spcPts val="0"/>
              </a:spcAft>
              <a:buClr>
                <a:srgbClr val="742D06"/>
              </a:buClr>
              <a:buSzPts val="2000"/>
            </a:pPr>
            <a:r>
              <a:rPr lang="en-US"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rPr>
              <a:t>6.	Recommend albums for promotion based on genre sales performance and 	customer preferences.</a:t>
            </a:r>
            <a:endParaRPr sz="2000" i="0" u="none" strike="noStrike" dirty="0">
              <a:ln w="0"/>
              <a:effectLst>
                <a:outerShdw blurRad="38100" dist="19050" dir="2700000" algn="tl" rotWithShape="0">
                  <a:schemeClr val="dk1">
                    <a:alpha val="40000"/>
                  </a:schemeClr>
                </a:outerShdw>
              </a:effectLst>
              <a:latin typeface="Arial" panose="020B0604020202020204" pitchFamily="34" charset="0"/>
              <a:ea typeface="Gill Sans"/>
              <a:cs typeface="Arial" panose="020B0604020202020204" pitchFamily="34" charset="0"/>
              <a:sym typeface="Gill Sans"/>
            </a:endParaRPr>
          </a:p>
          <a:p>
            <a:pPr marL="457200" marR="0" lvl="0" indent="-330200" algn="l" rtl="0">
              <a:spcBef>
                <a:spcPts val="0"/>
              </a:spcBef>
              <a:spcAft>
                <a:spcPts val="0"/>
              </a:spcAft>
              <a:buClr>
                <a:schemeClr val="dk1"/>
              </a:buClr>
              <a:buSzPts val="2000"/>
              <a:buFont typeface="Gill Sans"/>
              <a:buNone/>
            </a:pPr>
            <a:endParaRPr sz="2000" b="1" i="0" u="none" strike="noStrike" cap="none" dirty="0">
              <a:solidFill>
                <a:schemeClr val="dk1"/>
              </a:solidFill>
              <a:latin typeface="Gill Sans"/>
              <a:ea typeface="Gill Sans"/>
              <a:cs typeface="Gill Sans"/>
              <a:sym typeface="Gill Sans"/>
            </a:endParaRPr>
          </a:p>
          <a:p>
            <a:pPr marL="457200" marR="0" lvl="0" indent="-330200" algn="l" rtl="0">
              <a:spcBef>
                <a:spcPts val="0"/>
              </a:spcBef>
              <a:spcAft>
                <a:spcPts val="0"/>
              </a:spcAft>
              <a:buClr>
                <a:schemeClr val="dk1"/>
              </a:buClr>
              <a:buSzPts val="2000"/>
              <a:buFont typeface="Gill Sans"/>
              <a:buNone/>
            </a:pPr>
            <a:endParaRPr sz="2000" b="1" i="0" u="none" strike="noStrike" cap="none" dirty="0">
              <a:solidFill>
                <a:schemeClr val="dk1"/>
              </a:solidFill>
              <a:latin typeface="Gill Sans"/>
              <a:ea typeface="Gill Sans"/>
              <a:cs typeface="Gill Sans"/>
              <a:sym typeface="Gill Sans"/>
            </a:endParaRPr>
          </a:p>
          <a:p>
            <a:pPr marL="457200" marR="0" lvl="0" indent="-330200" algn="l" rtl="0">
              <a:spcBef>
                <a:spcPts val="0"/>
              </a:spcBef>
              <a:spcAft>
                <a:spcPts val="0"/>
              </a:spcAft>
              <a:buClr>
                <a:schemeClr val="dk1"/>
              </a:buClr>
              <a:buSzPts val="2000"/>
              <a:buFont typeface="Gill Sans"/>
              <a:buNone/>
            </a:pPr>
            <a:endParaRPr sz="2000" b="1" i="0" u="none" strike="noStrike" cap="none" dirty="0">
              <a:solidFill>
                <a:schemeClr val="dk1"/>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38"/>
        <p:cNvGrpSpPr/>
        <p:nvPr/>
      </p:nvGrpSpPr>
      <p:grpSpPr>
        <a:xfrm>
          <a:off x="0" y="0"/>
          <a:ext cx="0" cy="0"/>
          <a:chOff x="0" y="0"/>
          <a:chExt cx="0" cy="0"/>
        </a:xfrm>
      </p:grpSpPr>
      <p:sp>
        <p:nvSpPr>
          <p:cNvPr id="139" name="Google Shape;139;p19"/>
          <p:cNvSpPr txBox="1">
            <a:spLocks noGrp="1"/>
          </p:cNvSpPr>
          <p:nvPr>
            <p:ph type="title"/>
          </p:nvPr>
        </p:nvSpPr>
        <p:spPr>
          <a:xfrm>
            <a:off x="1323250" y="534561"/>
            <a:ext cx="5449800" cy="804228"/>
          </a:xfrm>
          <a:prstGeom prst="rect">
            <a:avLst/>
          </a:prstGeom>
          <a:noFill/>
          <a:ln>
            <a:noFill/>
          </a:ln>
        </p:spPr>
        <p:txBody>
          <a:bodyPr spcFirstLastPara="1" wrap="square" lIns="91425" tIns="45700" rIns="91425" bIns="45700" anchor="b" anchorCtr="0">
            <a:noAutofit/>
          </a:bodyPr>
          <a:lstStyle/>
          <a:p>
            <a:pPr marL="0" lvl="0" indent="0" algn="l" rtl="0">
              <a:lnSpc>
                <a:spcPct val="75000"/>
              </a:lnSpc>
              <a:spcBef>
                <a:spcPts val="0"/>
              </a:spcBef>
              <a:spcAft>
                <a:spcPts val="0"/>
              </a:spcAft>
              <a:buClr>
                <a:schemeClr val="dk1"/>
              </a:buClr>
              <a:buSzPts val="4800"/>
              <a:buFont typeface="Arial"/>
              <a:buNone/>
            </a:pPr>
            <a:r>
              <a:rPr lang="en-US" dirty="0">
                <a:solidFill>
                  <a:schemeClr val="tx1"/>
                </a:solidFill>
                <a:sym typeface="Impact"/>
              </a:rPr>
              <a:t>INTRODUCTION</a:t>
            </a:r>
            <a:endParaRPr dirty="0">
              <a:solidFill>
                <a:schemeClr val="tx1"/>
              </a:solidFill>
              <a:sym typeface="Impact"/>
            </a:endParaRPr>
          </a:p>
        </p:txBody>
      </p:sp>
      <p:sp>
        <p:nvSpPr>
          <p:cNvPr id="140" name="Google Shape;140;p19"/>
          <p:cNvSpPr txBox="1">
            <a:spLocks noGrp="1"/>
          </p:cNvSpPr>
          <p:nvPr>
            <p:ph type="body" idx="1"/>
          </p:nvPr>
        </p:nvSpPr>
        <p:spPr>
          <a:xfrm>
            <a:off x="1323249" y="1712644"/>
            <a:ext cx="10465627" cy="3726900"/>
          </a:xfrm>
          <a:prstGeom prst="rect">
            <a:avLst/>
          </a:prstGeom>
          <a:noFill/>
          <a:ln>
            <a:noFill/>
          </a:ln>
        </p:spPr>
        <p:txBody>
          <a:bodyPr spcFirstLastPara="1" wrap="square" lIns="91425" tIns="45700" rIns="91425" bIns="45700" anchor="t" anchorCtr="0">
            <a:noAutofit/>
          </a:bodyPr>
          <a:lstStyle/>
          <a:p>
            <a:pPr marL="0" lvl="0" indent="0">
              <a:lnSpc>
                <a:spcPct val="90000"/>
              </a:lnSpc>
              <a:spcBef>
                <a:spcPts val="0"/>
              </a:spcBef>
              <a:spcAft>
                <a:spcPts val="0"/>
              </a:spcAft>
              <a:buClr>
                <a:srgbClr val="742D06"/>
              </a:buClr>
              <a:buSzPts val="2000"/>
            </a:pPr>
            <a:r>
              <a:rPr lang="en-US" sz="2000" dirty="0">
                <a:ln w="0"/>
                <a:latin typeface="Arial" panose="020B0604020202020204" pitchFamily="34" charset="0"/>
                <a:cs typeface="Arial" panose="020B0604020202020204" pitchFamily="34" charset="0"/>
                <a:sym typeface="Arial"/>
              </a:rPr>
              <a:t>1. 	THE MAIN OBJECTIVE OF THIS PROJECT IS TO EXPLORE AND ANALYSE THE 	CHINOOK DATABASE USING SQL TO UNCOVER VALUABLE BUSINESS 	INSIGHTS.</a:t>
            </a:r>
            <a:endParaRPr sz="2000" dirty="0">
              <a:ln w="0"/>
              <a:latin typeface="Arial" panose="020B0604020202020204" pitchFamily="34" charset="0"/>
              <a:cs typeface="Arial" panose="020B0604020202020204" pitchFamily="34" charset="0"/>
              <a:sym typeface="Arial"/>
            </a:endParaRPr>
          </a:p>
          <a:p>
            <a:pPr marL="0" lvl="0" indent="0">
              <a:lnSpc>
                <a:spcPct val="90000"/>
              </a:lnSpc>
              <a:spcBef>
                <a:spcPts val="1000"/>
              </a:spcBef>
              <a:spcAft>
                <a:spcPts val="0"/>
              </a:spcAft>
              <a:buClr>
                <a:srgbClr val="742D06"/>
              </a:buClr>
              <a:buSzPts val="2000"/>
            </a:pPr>
            <a:r>
              <a:rPr lang="en-US" sz="2000" dirty="0">
                <a:ln w="0"/>
                <a:latin typeface="Arial" panose="020B0604020202020204" pitchFamily="34" charset="0"/>
                <a:cs typeface="Arial" panose="020B0604020202020204" pitchFamily="34" charset="0"/>
                <a:sym typeface="Arial"/>
              </a:rPr>
              <a:t>2. 	THIS INVOLVES QUERYING THE DATABASE TO GAIN A DEEPER 	UNDERSTANDING OF 	CUSTOMER BEHAVIOUR, SALES, TRENDS,  AND THE 	MANAGEMENT OF THE MUSIC LIBRARY.</a:t>
            </a:r>
            <a:endParaRPr sz="2000" dirty="0">
              <a:ln w="0"/>
              <a:latin typeface="Arial" panose="020B0604020202020204" pitchFamily="34" charset="0"/>
              <a:cs typeface="Arial" panose="020B0604020202020204" pitchFamily="34" charset="0"/>
              <a:sym typeface="Arial"/>
            </a:endParaRPr>
          </a:p>
          <a:p>
            <a:pPr marL="0" lvl="0" indent="0">
              <a:lnSpc>
                <a:spcPct val="90000"/>
              </a:lnSpc>
              <a:spcBef>
                <a:spcPts val="1000"/>
              </a:spcBef>
              <a:spcAft>
                <a:spcPts val="0"/>
              </a:spcAft>
              <a:buClr>
                <a:srgbClr val="742D06"/>
              </a:buClr>
              <a:buSzPts val="2000"/>
            </a:pPr>
            <a:r>
              <a:rPr lang="en-US" sz="2000" dirty="0">
                <a:ln w="0"/>
                <a:latin typeface="Arial" panose="020B0604020202020204" pitchFamily="34" charset="0"/>
                <a:cs typeface="Arial" panose="020B0604020202020204" pitchFamily="34" charset="0"/>
                <a:sym typeface="Arial"/>
              </a:rPr>
              <a:t>3. 	IN THE MODERN BUSINESS ENVIRONMENT, DATA ANALYSIS PLAYS A VITAL 	ROLE IN DECISION-MAKING.</a:t>
            </a:r>
            <a:endParaRPr sz="2000" dirty="0">
              <a:ln w="0"/>
              <a:latin typeface="Arial" panose="020B0604020202020204" pitchFamily="34" charset="0"/>
              <a:cs typeface="Arial" panose="020B0604020202020204" pitchFamily="34" charset="0"/>
              <a:sym typeface="Arial"/>
            </a:endParaRPr>
          </a:p>
          <a:p>
            <a:pPr marL="0" lvl="0" indent="0">
              <a:lnSpc>
                <a:spcPct val="90000"/>
              </a:lnSpc>
              <a:spcBef>
                <a:spcPts val="1000"/>
              </a:spcBef>
              <a:spcAft>
                <a:spcPts val="0"/>
              </a:spcAft>
              <a:buClr>
                <a:srgbClr val="742D06"/>
              </a:buClr>
              <a:buSzPts val="2000"/>
            </a:pPr>
            <a:r>
              <a:rPr lang="en-US" sz="2000" dirty="0">
                <a:ln w="0"/>
                <a:latin typeface="Arial" panose="020B0604020202020204" pitchFamily="34" charset="0"/>
                <a:cs typeface="Arial" panose="020B0604020202020204" pitchFamily="34" charset="0"/>
                <a:sym typeface="Arial"/>
              </a:rPr>
              <a:t>4. 	BY LEVERAGING SQL, BUSINESSES CAN EXTRACT MEANINGFUL PATTERNS 	AND  TRENDS FROM THEIR DATA, ENABLING THEM TO MAKE INFORMED 	DECISIONS, OPTIMIZE STRATEGIES, AND IMPROVE OVERALL PERFORMANCE.</a:t>
            </a:r>
            <a:endParaRPr sz="2000" dirty="0">
              <a:ln w="0"/>
              <a:latin typeface="Arial" panose="020B0604020202020204" pitchFamily="34" charset="0"/>
              <a:cs typeface="Arial" panose="020B0604020202020204" pitchFamily="34" charset="0"/>
              <a:sym typeface="Arial"/>
            </a:endParaRPr>
          </a:p>
          <a:p>
            <a:pPr marL="342900" lvl="0" indent="-241300" algn="l" rtl="0">
              <a:lnSpc>
                <a:spcPct val="90000"/>
              </a:lnSpc>
              <a:spcBef>
                <a:spcPts val="1000"/>
              </a:spcBef>
              <a:spcAft>
                <a:spcPts val="0"/>
              </a:spcAft>
              <a:buClr>
                <a:schemeClr val="dk1"/>
              </a:buClr>
              <a:buSzPts val="1600"/>
              <a:buFont typeface="Courier New"/>
              <a:buNone/>
            </a:pPr>
            <a:endParaRPr sz="1600" b="1" dirty="0">
              <a:solidFill>
                <a:srgbClr val="783F04"/>
              </a:solidFill>
              <a:latin typeface="Arial"/>
              <a:ea typeface="Arial"/>
              <a:cs typeface="Arial"/>
              <a:sym typeface="Arial"/>
            </a:endParaRPr>
          </a:p>
          <a:p>
            <a:pPr marL="342900" lvl="0" indent="-241300" algn="l" rtl="0">
              <a:lnSpc>
                <a:spcPct val="90000"/>
              </a:lnSpc>
              <a:spcBef>
                <a:spcPts val="1000"/>
              </a:spcBef>
              <a:spcAft>
                <a:spcPts val="0"/>
              </a:spcAft>
              <a:buClr>
                <a:schemeClr val="dk1"/>
              </a:buClr>
              <a:buSzPts val="1600"/>
              <a:buFont typeface="Courier New"/>
              <a:buNone/>
            </a:pPr>
            <a:endParaRPr sz="1600" b="1" dirty="0">
              <a:solidFill>
                <a:srgbClr val="783F04"/>
              </a:solidFill>
              <a:latin typeface="Arial"/>
              <a:ea typeface="Arial"/>
              <a:cs typeface="Arial"/>
              <a:sym typeface="Arial"/>
            </a:endParaRPr>
          </a:p>
          <a:p>
            <a:pPr marL="342900" lvl="0" indent="-241300" algn="l" rtl="0">
              <a:lnSpc>
                <a:spcPct val="90000"/>
              </a:lnSpc>
              <a:spcBef>
                <a:spcPts val="1000"/>
              </a:spcBef>
              <a:spcAft>
                <a:spcPts val="0"/>
              </a:spcAft>
              <a:buClr>
                <a:schemeClr val="dk1"/>
              </a:buClr>
              <a:buSzPts val="1600"/>
              <a:buNone/>
            </a:pPr>
            <a:endParaRPr sz="1600" dirty="0">
              <a:solidFill>
                <a:srgbClr val="783F04"/>
              </a:solidFill>
              <a:latin typeface="Arial"/>
              <a:ea typeface="Arial"/>
              <a:cs typeface="Arial"/>
              <a:sym typeface="Arial"/>
            </a:endParaRPr>
          </a:p>
          <a:p>
            <a:pPr marL="0" lvl="0" indent="0" algn="l" rtl="0">
              <a:lnSpc>
                <a:spcPct val="90000"/>
              </a:lnSpc>
              <a:spcBef>
                <a:spcPts val="1000"/>
              </a:spcBef>
              <a:spcAft>
                <a:spcPts val="0"/>
              </a:spcAft>
              <a:buClr>
                <a:schemeClr val="dk1"/>
              </a:buClr>
              <a:buSzPts val="2400"/>
              <a:buFont typeface="Courier New"/>
              <a:buNone/>
            </a:pPr>
            <a:endParaRPr dirty="0">
              <a:solidFill>
                <a:srgbClr val="783F04"/>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0"/>
          <p:cNvSpPr txBox="1">
            <a:spLocks noGrp="1"/>
          </p:cNvSpPr>
          <p:nvPr>
            <p:ph type="title"/>
          </p:nvPr>
        </p:nvSpPr>
        <p:spPr>
          <a:xfrm>
            <a:off x="1882876" y="589934"/>
            <a:ext cx="6263150" cy="665673"/>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3200"/>
              <a:buFont typeface="Arial"/>
              <a:buNone/>
            </a:pPr>
            <a:r>
              <a:rPr lang="en-US" sz="4800" dirty="0"/>
              <a:t>DATABASE</a:t>
            </a:r>
            <a:r>
              <a:rPr lang="en-US" u="sng" dirty="0"/>
              <a:t> </a:t>
            </a:r>
            <a:r>
              <a:rPr lang="en-US" sz="4800" dirty="0"/>
              <a:t>SCHEMA</a:t>
            </a:r>
            <a:endParaRPr sz="4800" dirty="0"/>
          </a:p>
        </p:txBody>
      </p:sp>
      <p:pic>
        <p:nvPicPr>
          <p:cNvPr id="147" name="Google Shape;147;p20"/>
          <p:cNvPicPr preferRelativeResize="0">
            <a:picLocks noGrp="1"/>
          </p:cNvPicPr>
          <p:nvPr>
            <p:ph type="body" idx="1"/>
          </p:nvPr>
        </p:nvPicPr>
        <p:blipFill rotWithShape="1">
          <a:blip r:embed="rId3">
            <a:alphaModFix/>
          </a:blip>
          <a:stretch/>
        </p:blipFill>
        <p:spPr>
          <a:xfrm>
            <a:off x="1990363" y="1255607"/>
            <a:ext cx="6402140" cy="466049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53"/>
        <p:cNvGrpSpPr/>
        <p:nvPr/>
      </p:nvGrpSpPr>
      <p:grpSpPr>
        <a:xfrm>
          <a:off x="0" y="0"/>
          <a:ext cx="0" cy="0"/>
          <a:chOff x="0" y="0"/>
          <a:chExt cx="0" cy="0"/>
        </a:xfrm>
      </p:grpSpPr>
      <p:sp>
        <p:nvSpPr>
          <p:cNvPr id="154" name="Google Shape;154;p21"/>
          <p:cNvSpPr txBox="1">
            <a:spLocks noGrp="1"/>
          </p:cNvSpPr>
          <p:nvPr>
            <p:ph type="title"/>
          </p:nvPr>
        </p:nvSpPr>
        <p:spPr>
          <a:xfrm>
            <a:off x="294968" y="516194"/>
            <a:ext cx="3223481" cy="806244"/>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4800"/>
              <a:buFont typeface="Arial"/>
              <a:buNone/>
            </a:pPr>
            <a:r>
              <a:rPr lang="en-US" dirty="0">
                <a:latin typeface="+mj-lt"/>
                <a:ea typeface="+mj-ea"/>
                <a:cs typeface="+mj-cs"/>
              </a:rPr>
              <a:t>INSIGHTS</a:t>
            </a:r>
            <a:endParaRPr dirty="0">
              <a:latin typeface="+mj-lt"/>
              <a:ea typeface="+mj-ea"/>
              <a:cs typeface="+mj-cs"/>
            </a:endParaRPr>
          </a:p>
        </p:txBody>
      </p:sp>
      <p:sp>
        <p:nvSpPr>
          <p:cNvPr id="155" name="Google Shape;155;p21"/>
          <p:cNvSpPr txBox="1">
            <a:spLocks noGrp="1"/>
          </p:cNvSpPr>
          <p:nvPr>
            <p:ph type="body" idx="1"/>
          </p:nvPr>
        </p:nvSpPr>
        <p:spPr>
          <a:xfrm>
            <a:off x="294968" y="1682443"/>
            <a:ext cx="11405419" cy="4256241"/>
          </a:xfrm>
          <a:prstGeom prst="rect">
            <a:avLst/>
          </a:prstGeom>
          <a:noFill/>
          <a:ln>
            <a:noFill/>
          </a:ln>
        </p:spPr>
        <p:txBody>
          <a:bodyPr spcFirstLastPara="1" wrap="square" lIns="91425" tIns="45700" rIns="91425" bIns="45700" anchor="t" anchorCtr="0">
            <a:normAutofit fontScale="70000" lnSpcReduction="20000"/>
          </a:bodyPr>
          <a:lstStyle/>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TOTAL REVENUE AND NUMBER OF INVOICES FOR EACH COUNTRY, STATE, AND CITY?</a:t>
            </a:r>
            <a:endParaRPr dirty="0"/>
          </a:p>
          <a:p>
            <a:pPr marL="0" lvl="0" indent="0" algn="l" rtl="0">
              <a:lnSpc>
                <a:spcPct val="100000"/>
              </a:lnSpc>
              <a:spcBef>
                <a:spcPts val="0"/>
              </a:spcBef>
              <a:spcAft>
                <a:spcPts val="0"/>
              </a:spcAft>
              <a:buClr>
                <a:schemeClr val="dk1"/>
              </a:buClr>
              <a:buSzPct val="100000"/>
              <a:buNone/>
            </a:pPr>
            <a:endParaRPr b="1"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TOP 5 CUSTOMERS BY TOTAL REVENUE IN EACH COUNTRY</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CUSTOMERS WHO HAVE PURCHASED TRACKS FROM AT LEAST 3 DIFFERENT GENRES </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AVERAGE ORDER VALUE FOR EACH CUSTOMER</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TOTAL REVENUE GENERATED BY EACH CUSTOMER</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THREE ALBUMS -- PRIORITIZED FOR ADVERTISING AND PROMOTION IN THE USA BASED ON GENRE SALES ANALYSIS</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GENRES, ARTISTS, OR ALBUMS FREQUENTLY PURCHASED TOGETHER BY CUSTOMERS</a:t>
            </a:r>
            <a:endParaRPr sz="2400" b="1" cap="none" dirty="0">
              <a:latin typeface="Arial"/>
              <a:ea typeface="Arial"/>
              <a:cs typeface="Arial"/>
              <a:sym typeface="Arial"/>
            </a:endParaRPr>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b="1" dirty="0">
                <a:latin typeface="Arial"/>
                <a:ea typeface="Arial"/>
                <a:cs typeface="Arial"/>
                <a:sym typeface="Arial"/>
              </a:rPr>
              <a:t>#</a:t>
            </a:r>
            <a:r>
              <a:rPr lang="en-US" sz="2400" b="1" cap="none" dirty="0">
                <a:latin typeface="Arial"/>
                <a:ea typeface="Arial"/>
                <a:cs typeface="Arial"/>
                <a:sym typeface="Arial"/>
              </a:rPr>
              <a:t> CUSTOMER PURCHASING BEHAVIORS BY REGION</a:t>
            </a:r>
            <a:endParaRPr dirty="0"/>
          </a:p>
          <a:p>
            <a:pPr marL="0" lvl="0" indent="0" algn="l" rtl="0">
              <a:lnSpc>
                <a:spcPct val="100000"/>
              </a:lnSpc>
              <a:spcBef>
                <a:spcPts val="0"/>
              </a:spcBef>
              <a:spcAft>
                <a:spcPts val="0"/>
              </a:spcAft>
              <a:buClr>
                <a:schemeClr val="dk1"/>
              </a:buClr>
              <a:buSzPct val="100000"/>
              <a:buNone/>
            </a:pPr>
            <a:endParaRPr sz="2400" b="1" cap="none" dirty="0">
              <a:latin typeface="Arial"/>
              <a:ea typeface="Arial"/>
              <a:cs typeface="Arial"/>
              <a:sym typeface="Arial"/>
            </a:endParaRPr>
          </a:p>
          <a:p>
            <a:pPr marL="0" lvl="0" indent="0" algn="l" rtl="0">
              <a:lnSpc>
                <a:spcPct val="100000"/>
              </a:lnSpc>
              <a:spcBef>
                <a:spcPts val="0"/>
              </a:spcBef>
              <a:spcAft>
                <a:spcPts val="0"/>
              </a:spcAft>
              <a:buClr>
                <a:srgbClr val="002060"/>
              </a:buClr>
              <a:buSzPct val="100000"/>
              <a:buNone/>
            </a:pPr>
            <a:r>
              <a:rPr lang="en-US" sz="2400" b="1" cap="none" dirty="0">
                <a:latin typeface="Arial"/>
                <a:ea typeface="Arial"/>
                <a:cs typeface="Arial"/>
                <a:sym typeface="Arial"/>
              </a:rPr>
              <a:t> NUMBER OF CUSTOMERS AND THE AVERAGE NUMBER OF TRACKS PURCHASED PER CUSTOMER </a:t>
            </a:r>
            <a:endParaRPr b="1" cap="none" dirty="0">
              <a:latin typeface="Arial"/>
              <a:ea typeface="Arial"/>
              <a:cs typeface="Arial"/>
              <a:sym typeface="Arial"/>
            </a:endParaRPr>
          </a:p>
          <a:p>
            <a:pPr marL="0" lvl="0" indent="0" algn="l" rtl="0">
              <a:lnSpc>
                <a:spcPct val="100000"/>
              </a:lnSpc>
              <a:spcBef>
                <a:spcPts val="0"/>
              </a:spcBef>
              <a:spcAft>
                <a:spcPts val="0"/>
              </a:spcAft>
              <a:buClr>
                <a:schemeClr val="dk1"/>
              </a:buClr>
              <a:buSzPct val="100000"/>
              <a:buNone/>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1905172" y="280555"/>
            <a:ext cx="10360152" cy="914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1800"/>
              <a:buFont typeface="Arial"/>
              <a:buNone/>
            </a:pPr>
            <a:r>
              <a:rPr lang="en-US" sz="1800" b="1" u="sng" cap="none" dirty="0"/>
              <a:t> TOTAL REVENUE AND NUMBER OF INVOICES FOR EACH COUNTRY, STATE, AND CITY?</a:t>
            </a:r>
            <a:br>
              <a:rPr lang="en-US" sz="1800" b="1" u="sng" cap="none" dirty="0"/>
            </a:br>
            <a:endParaRPr sz="1800" u="sng" dirty="0"/>
          </a:p>
        </p:txBody>
      </p:sp>
      <p:sp>
        <p:nvSpPr>
          <p:cNvPr id="162" name="Google Shape;162;p22"/>
          <p:cNvSpPr txBox="1">
            <a:spLocks noGrp="1"/>
          </p:cNvSpPr>
          <p:nvPr>
            <p:ph type="body" idx="1"/>
          </p:nvPr>
        </p:nvSpPr>
        <p:spPr>
          <a:xfrm>
            <a:off x="1755398" y="1284995"/>
            <a:ext cx="5787391" cy="5292450"/>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 customer base is geographically diverse, with customers spread across multiple countries, including Argentina, Australia, Brazil, Canada, and the USA.</a:t>
            </a: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In the USA, Mountain View, California, and London in the United Kingdom have the highest number of customers, with two customers each.</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 data indicates that many cities have only one customer, suggesting a wide but shallow customer distribution.</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Major cities like Paris, Berlin, São Paulo, and Prague also have a slightly higher concentration of customers compared to other locations.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There is a notable presence of customers in Canada, with representation in multiple provinces such as Ontario, British Columbia, Alberta, and </a:t>
            </a:r>
            <a:r>
              <a:rPr lang="en-US" sz="1600" dirty="0"/>
              <a:t>Quebec.</a:t>
            </a:r>
            <a:endParaRPr sz="1600" dirty="0"/>
          </a:p>
          <a:p>
            <a:pPr marL="0" lvl="0" indent="0" algn="l" rtl="0">
              <a:lnSpc>
                <a:spcPct val="90000"/>
              </a:lnSpc>
              <a:spcBef>
                <a:spcPts val="1000"/>
              </a:spcBef>
              <a:spcAft>
                <a:spcPts val="0"/>
              </a:spcAft>
              <a:buClr>
                <a:schemeClr val="dk1"/>
              </a:buClr>
              <a:buSzPts val="1600"/>
              <a:buNone/>
            </a:pPr>
            <a:endParaRPr sz="1600" dirty="0"/>
          </a:p>
        </p:txBody>
      </p:sp>
      <mc:AlternateContent xmlns:mc="http://schemas.openxmlformats.org/markup-compatibility/2006">
        <mc:Choice xmlns:cx1="http://schemas.microsoft.com/office/drawing/2015/9/8/chartex" Requires="cx1">
          <p:graphicFrame>
            <p:nvGraphicFramePr>
              <p:cNvPr id="4" name="Chart 3">
                <a:extLst>
                  <a:ext uri="{FF2B5EF4-FFF2-40B4-BE49-F238E27FC236}">
                    <a16:creationId xmlns:a16="http://schemas.microsoft.com/office/drawing/2014/main" id="{B97A0A03-D323-A5C9-9B23-C779C10BEE94}"/>
                  </a:ext>
                </a:extLst>
              </p:cNvPr>
              <p:cNvGraphicFramePr/>
              <p:nvPr>
                <p:extLst>
                  <p:ext uri="{D42A27DB-BD31-4B8C-83A1-F6EECF244321}">
                    <p14:modId xmlns:p14="http://schemas.microsoft.com/office/powerpoint/2010/main" val="1444729318"/>
                  </p:ext>
                </p:extLst>
              </p:nvPr>
            </p:nvGraphicFramePr>
            <p:xfrm>
              <a:off x="7542907" y="2399561"/>
              <a:ext cx="4572000" cy="3310128"/>
            </p:xfrm>
            <a:graphic>
              <a:graphicData uri="http://schemas.microsoft.com/office/drawing/2014/chartex">
                <cx:chart xmlns:cx="http://schemas.microsoft.com/office/drawing/2014/chartex" xmlns:r="http://schemas.openxmlformats.org/officeDocument/2006/relationships" r:id="rId3"/>
              </a:graphicData>
            </a:graphic>
          </p:graphicFrame>
        </mc:Choice>
        <mc:Fallback>
          <p:pic>
            <p:nvPicPr>
              <p:cNvPr id="4" name="Chart 3">
                <a:extLst>
                  <a:ext uri="{FF2B5EF4-FFF2-40B4-BE49-F238E27FC236}">
                    <a16:creationId xmlns:a16="http://schemas.microsoft.com/office/drawing/2014/main" id="{B97A0A03-D323-A5C9-9B23-C779C10BEE94}"/>
                  </a:ext>
                </a:extLst>
              </p:cNvPr>
              <p:cNvPicPr>
                <a:picLocks noGrp="1" noRot="1" noChangeAspect="1" noMove="1" noResize="1" noEditPoints="1" noAdjustHandles="1" noChangeArrowheads="1" noChangeShapeType="1"/>
              </p:cNvPicPr>
              <p:nvPr/>
            </p:nvPicPr>
            <p:blipFill>
              <a:blip r:embed="rId4"/>
              <a:stretch>
                <a:fillRect/>
              </a:stretch>
            </p:blipFill>
            <p:spPr>
              <a:xfrm>
                <a:off x="7542907" y="2399561"/>
                <a:ext cx="4572000" cy="3310128"/>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3"/>
          <p:cNvSpPr txBox="1">
            <a:spLocks noGrp="1"/>
          </p:cNvSpPr>
          <p:nvPr>
            <p:ph type="title"/>
          </p:nvPr>
        </p:nvSpPr>
        <p:spPr>
          <a:xfrm>
            <a:off x="1485746" y="397759"/>
            <a:ext cx="11422933" cy="1132609"/>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2400"/>
              <a:buFont typeface="Arial"/>
              <a:buNone/>
            </a:pPr>
            <a:r>
              <a:rPr lang="en-US" sz="1800" b="1" u="sng" cap="none" dirty="0"/>
              <a:t>TOP 5 CUSTOMERS BY TOTAL REVENUE IN EACH COUNTRY</a:t>
            </a:r>
            <a:br>
              <a:rPr lang="en-US" b="1" u="sng" cap="none" dirty="0"/>
            </a:br>
            <a:endParaRPr u="sng" dirty="0"/>
          </a:p>
        </p:txBody>
      </p:sp>
      <p:sp>
        <p:nvSpPr>
          <p:cNvPr id="171" name="Google Shape;171;p23"/>
          <p:cNvSpPr txBox="1">
            <a:spLocks noGrp="1"/>
          </p:cNvSpPr>
          <p:nvPr>
            <p:ph type="body" idx="1"/>
          </p:nvPr>
        </p:nvSpPr>
        <p:spPr>
          <a:xfrm>
            <a:off x="1014619" y="1417297"/>
            <a:ext cx="6182593" cy="474326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 highest revenue-generating customer is František </a:t>
            </a:r>
            <a:r>
              <a:rPr lang="en-US" sz="1600" dirty="0" err="1">
                <a:latin typeface="Arial" panose="020B0604020202020204" pitchFamily="34" charset="0"/>
                <a:cs typeface="Arial" panose="020B0604020202020204" pitchFamily="34" charset="0"/>
              </a:rPr>
              <a:t>Wichterlová</a:t>
            </a:r>
            <a:r>
              <a:rPr lang="en-US" sz="1600" dirty="0">
                <a:latin typeface="Arial" panose="020B0604020202020204" pitchFamily="34" charset="0"/>
                <a:cs typeface="Arial" panose="020B0604020202020204" pitchFamily="34" charset="0"/>
              </a:rPr>
              <a:t> from the Czech Republic, with a total revenue of 144.54.</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Customers are spread across various countries, with notable contributions from Brazil, the USA, Canada, and the Czech Republic.</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Brazil has a significant number of top customers, with multiple entries in the top revenue rankings.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Many countries have customers with similar revenue figures, indicating a broad and relatively even distribution of high-value customers.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The USA has several high-revenue customers, with Jack Smith leading the list at 98.01 in revenue.</a:t>
            </a:r>
            <a:endParaRPr sz="1600" dirty="0">
              <a:latin typeface="Arial" panose="020B0604020202020204" pitchFamily="34" charset="0"/>
              <a:cs typeface="Arial" panose="020B0604020202020204" pitchFamily="34" charset="0"/>
            </a:endParaRPr>
          </a:p>
          <a:p>
            <a:pPr marL="228600" lvl="0" indent="-127000" algn="l" rtl="0">
              <a:lnSpc>
                <a:spcPct val="90000"/>
              </a:lnSpc>
              <a:spcBef>
                <a:spcPts val="1000"/>
              </a:spcBef>
              <a:spcAft>
                <a:spcPts val="0"/>
              </a:spcAft>
              <a:buClr>
                <a:schemeClr val="dk1"/>
              </a:buClr>
              <a:buSzPts val="1600"/>
              <a:buFont typeface="Arial"/>
              <a:buNone/>
            </a:pPr>
            <a:endParaRPr sz="1600" dirty="0"/>
          </a:p>
        </p:txBody>
      </p:sp>
      <p:graphicFrame>
        <p:nvGraphicFramePr>
          <p:cNvPr id="4" name="Chart 3">
            <a:extLst>
              <a:ext uri="{FF2B5EF4-FFF2-40B4-BE49-F238E27FC236}">
                <a16:creationId xmlns:a16="http://schemas.microsoft.com/office/drawing/2014/main" id="{78B0395A-F60D-F61D-676B-CD6BE18E84B1}"/>
              </a:ext>
            </a:extLst>
          </p:cNvPr>
          <p:cNvGraphicFramePr/>
          <p:nvPr>
            <p:extLst>
              <p:ext uri="{D42A27DB-BD31-4B8C-83A1-F6EECF244321}">
                <p14:modId xmlns:p14="http://schemas.microsoft.com/office/powerpoint/2010/main" val="2555830560"/>
              </p:ext>
            </p:extLst>
          </p:nvPr>
        </p:nvGraphicFramePr>
        <p:xfrm>
          <a:off x="7197213" y="2290916"/>
          <a:ext cx="4818002" cy="3869646"/>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a:spLocks noGrp="1"/>
          </p:cNvSpPr>
          <p:nvPr>
            <p:ph type="title"/>
          </p:nvPr>
        </p:nvSpPr>
        <p:spPr>
          <a:xfrm>
            <a:off x="488373" y="323731"/>
            <a:ext cx="10629900" cy="1037478"/>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dk1"/>
              </a:buClr>
              <a:buSzPts val="1800"/>
              <a:buFont typeface="Arial"/>
              <a:buNone/>
            </a:pPr>
            <a:r>
              <a:rPr lang="en-US" sz="1800" b="1" u="sng" cap="none" dirty="0"/>
              <a:t>CUSTOMERS WHO HAVE PURCHASED TRACKS FROM AT LEAST 3 DIFFERENT GENRES</a:t>
            </a:r>
            <a:endParaRPr sz="1800" u="sng" dirty="0"/>
          </a:p>
        </p:txBody>
      </p:sp>
      <p:sp>
        <p:nvSpPr>
          <p:cNvPr id="180" name="Google Shape;180;p24"/>
          <p:cNvSpPr txBox="1">
            <a:spLocks noGrp="1"/>
          </p:cNvSpPr>
          <p:nvPr>
            <p:ph type="body" idx="1"/>
          </p:nvPr>
        </p:nvSpPr>
        <p:spPr>
          <a:xfrm>
            <a:off x="270162" y="1623474"/>
            <a:ext cx="7491846" cy="4694198"/>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Leonie Köhler is the customer with the highest genre diversity, having purchased tracks across 14 different genres.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Several customers, including František </a:t>
            </a:r>
            <a:r>
              <a:rPr lang="en-US" sz="1600" dirty="0" err="1">
                <a:latin typeface="Arial" panose="020B0604020202020204" pitchFamily="34" charset="0"/>
                <a:cs typeface="Arial" panose="020B0604020202020204" pitchFamily="34" charset="0"/>
              </a:rPr>
              <a:t>Wichterlová</a:t>
            </a:r>
            <a:r>
              <a:rPr lang="en-US" sz="1600" dirty="0">
                <a:latin typeface="Arial" panose="020B0604020202020204" pitchFamily="34" charset="0"/>
                <a:cs typeface="Arial" panose="020B0604020202020204" pitchFamily="34" charset="0"/>
              </a:rPr>
              <a:t>, Terhi Hämäläinen, Madalena Sampaio, and others, have purchased from 13 different genres, indicating a broad music taste.</a:t>
            </a: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Many customers fall within the 10 to 12 genre count range, showing a wide but moderate variety in their music preferences.</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A few customers, like Robert Brown, Kara Nielsen, and Victor Stevens, have engaged with only 5 to 6 genres, suggesting a more focused or niche musical interest.</a:t>
            </a:r>
            <a:endParaRPr lang="en-US"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endParaRPr lang="en-US" sz="1600" dirty="0">
              <a:latin typeface="Arial" panose="020B0604020202020204" pitchFamily="34" charset="0"/>
              <a:cs typeface="Arial" panose="020B0604020202020204" pitchFamily="34" charset="0"/>
            </a:endParaRPr>
          </a:p>
          <a:p>
            <a:pPr marL="342900" lvl="0" indent="-342900" algn="l" rtl="0">
              <a:lnSpc>
                <a:spcPct val="90000"/>
              </a:lnSpc>
              <a:spcBef>
                <a:spcPts val="0"/>
              </a:spcBef>
              <a:spcAft>
                <a:spcPts val="0"/>
              </a:spcAft>
              <a:buClr>
                <a:schemeClr val="dk1"/>
              </a:buClr>
              <a:buSzPts val="1600"/>
              <a:buFont typeface="Arial"/>
              <a:buAutoNum type="arabicPeriod"/>
            </a:pPr>
            <a:r>
              <a:rPr lang="en-US" sz="1600" dirty="0">
                <a:latin typeface="Arial" panose="020B0604020202020204" pitchFamily="34" charset="0"/>
                <a:cs typeface="Arial" panose="020B0604020202020204" pitchFamily="34" charset="0"/>
              </a:rPr>
              <a:t>Overall, the data indicates that most customers are exploring a diverse range of genres, with many engaging with more than 10 different genres.</a:t>
            </a:r>
            <a:endParaRPr sz="1600" dirty="0">
              <a:latin typeface="Arial" panose="020B0604020202020204" pitchFamily="34" charset="0"/>
              <a:cs typeface="Arial" panose="020B0604020202020204" pitchFamily="34" charset="0"/>
            </a:endParaRPr>
          </a:p>
          <a:p>
            <a:pPr marL="0" lvl="0" indent="0" algn="l" rtl="0">
              <a:lnSpc>
                <a:spcPct val="90000"/>
              </a:lnSpc>
              <a:spcBef>
                <a:spcPts val="1000"/>
              </a:spcBef>
              <a:spcAft>
                <a:spcPts val="0"/>
              </a:spcAft>
              <a:buClr>
                <a:schemeClr val="dk1"/>
              </a:buClr>
              <a:buSzPts val="1600"/>
              <a:buNone/>
            </a:pPr>
            <a:endParaRPr sz="1600" dirty="0"/>
          </a:p>
        </p:txBody>
      </p:sp>
      <p:pic>
        <p:nvPicPr>
          <p:cNvPr id="3074" name="Picture 2" descr="create a 3d column chart based on the uploaded image">
            <a:extLst>
              <a:ext uri="{FF2B5EF4-FFF2-40B4-BE49-F238E27FC236}">
                <a16:creationId xmlns:a16="http://schemas.microsoft.com/office/drawing/2014/main" id="{49793A0B-194C-A78E-1C62-96750032CF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30280" y="2098757"/>
            <a:ext cx="4661720" cy="3429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TM03457496[[fn=Parallax]]</Template>
  <TotalTime>77</TotalTime>
  <Words>1505</Words>
  <Application>Microsoft Office PowerPoint</Application>
  <PresentationFormat>Widescreen</PresentationFormat>
  <Paragraphs>178</Paragraphs>
  <Slides>17</Slides>
  <Notes>17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Algerian</vt:lpstr>
      <vt:lpstr>Corbel</vt:lpstr>
      <vt:lpstr>Impact</vt:lpstr>
      <vt:lpstr>Courier New</vt:lpstr>
      <vt:lpstr>Calibri</vt:lpstr>
      <vt:lpstr>Arial</vt:lpstr>
      <vt:lpstr>Gill Sans</vt:lpstr>
      <vt:lpstr>Arial Black</vt:lpstr>
      <vt:lpstr>Parallax</vt:lpstr>
      <vt:lpstr>THE  CHINOOK  MUSIC STORE DATABASE</vt:lpstr>
      <vt:lpstr>Agenda</vt:lpstr>
      <vt:lpstr>PROBLEM STATEMENT</vt:lpstr>
      <vt:lpstr>INTRODUCTION</vt:lpstr>
      <vt:lpstr>DATABASE SCHEMA</vt:lpstr>
      <vt:lpstr>INSIGHTS</vt:lpstr>
      <vt:lpstr> TOTAL REVENUE AND NUMBER OF INVOICES FOR EACH COUNTRY, STATE, AND CITY? </vt:lpstr>
      <vt:lpstr>TOP 5 CUSTOMERS BY TOTAL REVENUE IN EACH COUNTRY </vt:lpstr>
      <vt:lpstr>CUSTOMERS WHO HAVE PURCHASED TRACKS FROM AT LEAST 3 DIFFERENT GENRES</vt:lpstr>
      <vt:lpstr>AVERAGE ORDER VALUE FOR EACH CUSTOMER</vt:lpstr>
      <vt:lpstr>TOTAL REVENUE GENERATED BY EACH CUSTOMER</vt:lpstr>
      <vt:lpstr>THREE ALBUMS -- PRIORITIZED FOR ADVERTISING AND PROMOTION IN THE USA BASED ON GENRE SALES ANALYSIS</vt:lpstr>
      <vt:lpstr>GENRES, ARTISTS, OR ALBUMS FREQUENTLY PURCHASED TOGETHER BY CUSTOMER</vt:lpstr>
      <vt:lpstr>CONTINUING LAST INSIGHT… </vt:lpstr>
      <vt:lpstr>CUSTOMER PURCHASING BEHAVIORS BY REGION</vt:lpstr>
      <vt:lpstr>CONCLUSION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Pavan Kumar Reddy Pyla</dc:creator>
  <cp:lastModifiedBy>Pavan Kumar Reddy Pyla</cp:lastModifiedBy>
  <cp:revision>1</cp:revision>
  <dcterms:modified xsi:type="dcterms:W3CDTF">2025-11-19T14:12:01Z</dcterms:modified>
</cp:coreProperties>
</file>